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8" r:id="rId3"/>
    <p:sldId id="262" r:id="rId4"/>
    <p:sldId id="284" r:id="rId5"/>
    <p:sldId id="263" r:id="rId6"/>
    <p:sldId id="287" r:id="rId7"/>
    <p:sldId id="277" r:id="rId8"/>
    <p:sldId id="288" r:id="rId9"/>
    <p:sldId id="289" r:id="rId10"/>
    <p:sldId id="267" r:id="rId11"/>
    <p:sldId id="283" r:id="rId12"/>
    <p:sldId id="279" r:id="rId13"/>
    <p:sldId id="282" r:id="rId14"/>
    <p:sldId id="285" r:id="rId15"/>
    <p:sldId id="280" r:id="rId16"/>
    <p:sldId id="286" r:id="rId17"/>
    <p:sldId id="291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5"/>
    <a:srgbClr val="222A35"/>
    <a:srgbClr val="FFFF00"/>
    <a:srgbClr val="D4C847"/>
    <a:srgbClr val="4472C4"/>
    <a:srgbClr val="CFD5EA"/>
    <a:srgbClr val="E9EBF5"/>
    <a:srgbClr val="8497B0"/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0F614-04EF-4AF7-8161-999E8FC69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6A17F4-1351-4737-A976-B73A88358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25C59-FECF-46B6-9CC3-9BFB0AE8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29CAB3-60D8-4201-8CD2-FD05545D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394EB-476C-467B-A831-C9BD26F6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24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44F26-0D2D-4645-AA8F-B70461F0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045EFC-DF29-4A01-BF71-1324BFB0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AF04C-BBD7-49DB-B3B3-18FCC602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F8A31-E4E3-4091-B5E4-E2F901AE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76A07-2E63-422A-8658-B2E5A0DD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6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A02EE7-092F-420F-9A2E-FFF9B7663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BF0B8-A07A-4586-AC38-367BB995F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81B4A-539B-4E00-9EB1-9F1E7115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78616-BBE8-4F1D-9F93-023D0E1CC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13026-ECBE-432B-98C2-AF60CBD7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5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0F614-04EF-4AF7-8161-999E8FC69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6A17F4-1351-4737-A976-B73A88358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25C59-FECF-46B6-9CC3-9BFB0AE8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29CAB3-60D8-4201-8CD2-FD05545D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394EB-476C-467B-A831-C9BD26F6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24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6AD9-CEB3-40E1-9F3C-BF77EF1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FF17A-352A-4B16-B801-D7D83F6D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0F767-4203-4C20-BBBC-5AAAE781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09A97-A4DD-4E3D-A703-7BF386F9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64D5E-698D-40A8-B00C-5E192786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6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256DD-6D04-4307-AA43-37679A0B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7F2C2-4251-415A-A8F0-4666FFA15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DD0F4-98E2-453D-BCEF-4E40C28C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9C451-DE75-4523-96A6-E22B5A60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57D4C-D41D-44A7-A684-32FE14D9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0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1FE19-C766-4F31-AA2F-4A270029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38C4-BBFB-49BC-B2A6-4F6811A7C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2C642F-BBA2-4795-8254-FC737E96D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FF9720-0A12-47BC-8D33-B2BC00DA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A4D151-34CC-4BEC-A2EF-61AFDA7B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242CA-DCD0-4F3A-A84D-0FC8333F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86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B8222-5AF5-48A6-B38A-5E194059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AA6F4-4F41-4BD5-A717-3E6663CD3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1CB7CA-2C52-4767-A109-01F4C2FEF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8103C0-EB4B-4023-A5FC-6D773B15A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2D33E2-2407-4E20-9341-F3355ABF7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10DB3B-F731-492F-A337-8E8390D2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F9ADD2-0A50-4410-889F-A8D6E43A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3C6D0D-4B0F-40E5-A9E3-C2CB0322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28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08F05-85DB-4607-B374-8B76AFAD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FBE5AF-7D6B-4C11-AD99-84EAF732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E13286-0000-4735-BAAE-A12B6C91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32CE3-94B0-4ACA-BC18-5EF684AD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59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CA7560-4667-4332-B6E4-0A0F79B1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DB30A-5EEE-4EEF-96B2-1907F305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084B6-0FFF-4B4C-B687-4AEFE99A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44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D43DB-34D3-45C6-84BB-AEB389F1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62985-D8EE-4016-A6DE-16D9FEF8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A582BF-5F45-40CB-BC94-DD41021F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8A3F03-F7BA-437C-AE72-9BD59ADE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BBF63-9F34-4E73-A6A3-DCB5564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1E6E7-E50B-483A-A4C4-7DCAAEC0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8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6AD9-CEB3-40E1-9F3C-BF77EF1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FF17A-352A-4B16-B801-D7D83F6D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0F767-4203-4C20-BBBC-5AAAE781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09A97-A4DD-4E3D-A703-7BF386F9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64D5E-698D-40A8-B00C-5E192786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61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69F02-D933-40DF-9766-43E2D5DD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7AE626-214E-4931-9D67-DDA6E293F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FFB6B-B6FD-469E-94D8-E330D6D3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6DFB20-49AF-4C96-9801-CBBCB39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84EC6D-624C-4124-9364-2F9F810B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06E48-2CB0-461E-8D8C-0DB722D5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84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44F26-0D2D-4645-AA8F-B70461F0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045EFC-DF29-4A01-BF71-1324BFB0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AF04C-BBD7-49DB-B3B3-18FCC602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F8A31-E4E3-4091-B5E4-E2F901AE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76A07-2E63-422A-8658-B2E5A0DD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68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A02EE7-092F-420F-9A2E-FFF9B7663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BF0B8-A07A-4586-AC38-367BB995F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81B4A-539B-4E00-9EB1-9F1E7115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78616-BBE8-4F1D-9F93-023D0E1CC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13026-ECBE-432B-98C2-AF60CBD7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2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256DD-6D04-4307-AA43-37679A0B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7F2C2-4251-415A-A8F0-4666FFA15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DD0F4-98E2-453D-BCEF-4E40C28C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9C451-DE75-4523-96A6-E22B5A60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57D4C-D41D-44A7-A684-32FE14D9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1FE19-C766-4F31-AA2F-4A270029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38C4-BBFB-49BC-B2A6-4F6811A7C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2C642F-BBA2-4795-8254-FC737E96D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FF9720-0A12-47BC-8D33-B2BC00DA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A4D151-34CC-4BEC-A2EF-61AFDA7B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242CA-DCD0-4F3A-A84D-0FC8333F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B8222-5AF5-48A6-B38A-5E194059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AA6F4-4F41-4BD5-A717-3E6663CD3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1CB7CA-2C52-4767-A109-01F4C2FEF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8103C0-EB4B-4023-A5FC-6D773B15A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2D33E2-2407-4E20-9341-F3355ABF7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10DB3B-F731-492F-A337-8E8390D2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F9ADD2-0A50-4410-889F-A8D6E43A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3C6D0D-4B0F-40E5-A9E3-C2CB0322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4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08F05-85DB-4607-B374-8B76AFAD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FBE5AF-7D6B-4C11-AD99-84EAF732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E13286-0000-4735-BAAE-A12B6C91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32CE3-94B0-4ACA-BC18-5EF684AD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01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CA7560-4667-4332-B6E4-0A0F79B1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DB30A-5EEE-4EEF-96B2-1907F305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084B6-0FFF-4B4C-B687-4AEFE99A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6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D43DB-34D3-45C6-84BB-AEB389F1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62985-D8EE-4016-A6DE-16D9FEF8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A582BF-5F45-40CB-BC94-DD41021F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8A3F03-F7BA-437C-AE72-9BD59ADE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BBF63-9F34-4E73-A6A3-DCB5564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1E6E7-E50B-483A-A4C4-7DCAAEC0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69F02-D933-40DF-9766-43E2D5DD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7AE626-214E-4931-9D67-DDA6E293F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FFB6B-B6FD-469E-94D8-E330D6D3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6DFB20-49AF-4C96-9801-CBBCB39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84EC6D-624C-4124-9364-2F9F810B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06E48-2CB0-461E-8D8C-0DB722D5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6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E28AB1-8575-4F51-97F6-4F2B0E3E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04D35-86BC-41B0-9576-6CCB15D61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E573E-3091-4FAE-B106-68682C0E5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00EA1-1BEB-45C7-AE73-84726BC7F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ACB3B-D7FF-4AB8-AE80-9880F6AD5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1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E28AB1-8575-4F51-97F6-4F2B0E3E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04D35-86BC-41B0-9576-6CCB15D61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E573E-3091-4FAE-B106-68682C0E5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74BA-8575-4FBE-9426-2652B44474B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00EA1-1BEB-45C7-AE73-84726BC7F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ACB3B-D7FF-4AB8-AE80-9880F6AD5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7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E24E95-F86F-46C0-B6E1-BD5C4D859698}"/>
              </a:ext>
            </a:extLst>
          </p:cNvPr>
          <p:cNvSpPr txBox="1"/>
          <p:nvPr/>
        </p:nvSpPr>
        <p:spPr>
          <a:xfrm>
            <a:off x="5833631" y="2914552"/>
            <a:ext cx="4619623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Date : 2019 . 10 . 25  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Writer : </a:t>
            </a:r>
            <a:r>
              <a:rPr lang="en-US" altLang="ko-KR" sz="2000" dirty="0" err="1">
                <a:solidFill>
                  <a:schemeClr val="bg1"/>
                </a:solidFill>
              </a:rPr>
              <a:t>Eco_BARAM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27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15</a:t>
            </a:r>
            <a:r>
              <a:rPr lang="ko-KR" altLang="en-US" sz="2000" dirty="0">
                <a:solidFill>
                  <a:schemeClr val="bg1"/>
                </a:solidFill>
              </a:rPr>
              <a:t>김진원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27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15</a:t>
            </a:r>
            <a:r>
              <a:rPr lang="ko-KR" altLang="en-US" sz="2000" dirty="0">
                <a:solidFill>
                  <a:schemeClr val="bg1"/>
                </a:solidFill>
              </a:rPr>
              <a:t>배재성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25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16</a:t>
            </a:r>
            <a:r>
              <a:rPr lang="ko-KR" altLang="en-US" sz="2000" dirty="0">
                <a:solidFill>
                  <a:schemeClr val="bg1"/>
                </a:solidFill>
              </a:rPr>
              <a:t>이동규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28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16</a:t>
            </a:r>
            <a:r>
              <a:rPr lang="ko-KR" altLang="en-US" sz="2000" dirty="0">
                <a:solidFill>
                  <a:schemeClr val="bg1"/>
                </a:solidFill>
              </a:rPr>
              <a:t>이창훈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A8462A3-207E-47C2-BCD2-2F07C9482F54}"/>
              </a:ext>
            </a:extLst>
          </p:cNvPr>
          <p:cNvCxnSpPr/>
          <p:nvPr/>
        </p:nvCxnSpPr>
        <p:spPr>
          <a:xfrm>
            <a:off x="1738745" y="2405663"/>
            <a:ext cx="87145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48B06E3-240A-4B11-8108-26A9808B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88EE5F-274A-45B7-8E5A-25C3D0A23996}"/>
              </a:ext>
            </a:extLst>
          </p:cNvPr>
          <p:cNvSpPr txBox="1"/>
          <p:nvPr/>
        </p:nvSpPr>
        <p:spPr>
          <a:xfrm>
            <a:off x="2587243" y="1198692"/>
            <a:ext cx="7017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배터리 잔량에 따른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효율적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스케쥴링</a:t>
            </a:r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시스템</a:t>
            </a:r>
            <a:endParaRPr lang="ko-KR" altLang="en-US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B7639F-130F-4E9E-9338-BB4F19E3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10" y="2914552"/>
            <a:ext cx="5262126" cy="29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15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Occurred Problem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Solution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A0A8C-8856-4D24-B8FB-E20FCF5E5DDE}"/>
              </a:ext>
            </a:extLst>
          </p:cNvPr>
          <p:cNvSpPr txBox="1"/>
          <p:nvPr/>
        </p:nvSpPr>
        <p:spPr>
          <a:xfrm>
            <a:off x="394000" y="1982122"/>
            <a:ext cx="385527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하드웨어 제어의 불안정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1:N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통신의 불안정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소스 통합의 어려움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884B6-C218-4C39-BAE6-FFD138DD3C72}"/>
              </a:ext>
            </a:extLst>
          </p:cNvPr>
          <p:cNvSpPr txBox="1"/>
          <p:nvPr/>
        </p:nvSpPr>
        <p:spPr>
          <a:xfrm>
            <a:off x="5019786" y="499457"/>
            <a:ext cx="63116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T/C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이용한 제어주기 설정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현재는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50ms~55ms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사이의 불안정한 제어주기를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T/C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아두이노에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자체 지원되지 않아서 외부 라이브러리 사용할 예정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센서 모듈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현재 사용중인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센서 모듈이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0, 1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출력만을 가져서 안정적인 제어가 힘든 상황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연속값을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출력하는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센서 모듈로 변경할 예정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D97BA297-57FB-4573-BE13-EB52CD46B6D7}"/>
              </a:ext>
            </a:extLst>
          </p:cNvPr>
          <p:cNvSpPr/>
          <p:nvPr/>
        </p:nvSpPr>
        <p:spPr>
          <a:xfrm>
            <a:off x="4577849" y="681365"/>
            <a:ext cx="355407" cy="2446216"/>
          </a:xfrm>
          <a:prstGeom prst="leftBrace">
            <a:avLst>
              <a:gd name="adj1" fmla="val 8333"/>
              <a:gd name="adj2" fmla="val 6609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0264C-D2FB-4DCC-AE75-AB2EAFBFCA9A}"/>
              </a:ext>
            </a:extLst>
          </p:cNvPr>
          <p:cNvSpPr txBox="1"/>
          <p:nvPr/>
        </p:nvSpPr>
        <p:spPr>
          <a:xfrm>
            <a:off x="5019786" y="3720967"/>
            <a:ext cx="63116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주파수 채널설정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 ID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기존에는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433MHz~470MHz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범위 내에서 사용 가능한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채널 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개를 각 로봇에 부여하여 사용하려 했으나 제어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MCU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채널을 변경하는 과정에 오류가 생김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모든 로봇이 같은 주파수를 사용하고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패킷의 맨 앞에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부여하는 방식으로 변경 예정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60AC0A-1EFE-43E1-B76E-C75461CEF3F0}"/>
              </a:ext>
            </a:extLst>
          </p:cNvPr>
          <p:cNvGrpSpPr/>
          <p:nvPr/>
        </p:nvGrpSpPr>
        <p:grpSpPr>
          <a:xfrm>
            <a:off x="4173061" y="2895600"/>
            <a:ext cx="760195" cy="2517283"/>
            <a:chOff x="4173061" y="2895600"/>
            <a:chExt cx="760195" cy="2517283"/>
          </a:xfrm>
        </p:grpSpPr>
        <p:sp>
          <p:nvSpPr>
            <p:cNvPr id="15" name="왼쪽 중괄호 14">
              <a:extLst>
                <a:ext uri="{FF2B5EF4-FFF2-40B4-BE49-F238E27FC236}">
                  <a16:creationId xmlns:a16="http://schemas.microsoft.com/office/drawing/2014/main" id="{CE732A5F-419A-434F-AD2E-3F97840C3E21}"/>
                </a:ext>
              </a:extLst>
            </p:cNvPr>
            <p:cNvSpPr/>
            <p:nvPr/>
          </p:nvSpPr>
          <p:spPr>
            <a:xfrm>
              <a:off x="4577849" y="3866997"/>
              <a:ext cx="355407" cy="1545886"/>
            </a:xfrm>
            <a:prstGeom prst="leftBrace">
              <a:avLst>
                <a:gd name="adj1" fmla="val 8333"/>
                <a:gd name="adj2" fmla="val 37510"/>
              </a:avLst>
            </a:prstGeom>
            <a:ln w="38100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04B2852-4B1C-44A8-B254-51106931E6E2}"/>
                </a:ext>
              </a:extLst>
            </p:cNvPr>
            <p:cNvCxnSpPr>
              <a:cxnSpLocks/>
            </p:cNvCxnSpPr>
            <p:nvPr/>
          </p:nvCxnSpPr>
          <p:spPr>
            <a:xfrm>
              <a:off x="4356847" y="4445962"/>
              <a:ext cx="221002" cy="0"/>
            </a:xfrm>
            <a:prstGeom prst="line">
              <a:avLst/>
            </a:prstGeom>
            <a:ln w="38100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7DD8E05-B2EC-4931-A35C-481C60CA3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5897" y="2895601"/>
              <a:ext cx="0" cy="1557981"/>
            </a:xfrm>
            <a:prstGeom prst="line">
              <a:avLst/>
            </a:prstGeom>
            <a:ln w="38100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ABDADC5-9B71-43C6-8877-1E9B06D6EEBE}"/>
                </a:ext>
              </a:extLst>
            </p:cNvPr>
            <p:cNvCxnSpPr>
              <a:cxnSpLocks/>
            </p:cNvCxnSpPr>
            <p:nvPr/>
          </p:nvCxnSpPr>
          <p:spPr>
            <a:xfrm>
              <a:off x="4173061" y="2895600"/>
              <a:ext cx="221002" cy="0"/>
            </a:xfrm>
            <a:prstGeom prst="line">
              <a:avLst/>
            </a:prstGeom>
            <a:ln w="38100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6265B6-60D7-4D33-AFC0-C9A4B93A835A}"/>
              </a:ext>
            </a:extLst>
          </p:cNvPr>
          <p:cNvCxnSpPr>
            <a:cxnSpLocks/>
          </p:cNvCxnSpPr>
          <p:nvPr/>
        </p:nvCxnSpPr>
        <p:spPr>
          <a:xfrm>
            <a:off x="4173061" y="2299335"/>
            <a:ext cx="29035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0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Occurred Problem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Solution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A0A8C-8856-4D24-B8FB-E20FCF5E5DDE}"/>
              </a:ext>
            </a:extLst>
          </p:cNvPr>
          <p:cNvSpPr txBox="1"/>
          <p:nvPr/>
        </p:nvSpPr>
        <p:spPr>
          <a:xfrm>
            <a:off x="394000" y="1982122"/>
            <a:ext cx="385527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하드웨어 제어의 불안정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1:N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통신의 불안정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소스 통합의 어려움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884B6-C218-4C39-BAE6-FFD138DD3C72}"/>
              </a:ext>
            </a:extLst>
          </p:cNvPr>
          <p:cNvSpPr txBox="1"/>
          <p:nvPr/>
        </p:nvSpPr>
        <p:spPr>
          <a:xfrm>
            <a:off x="5019786" y="499457"/>
            <a:ext cx="63116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T/C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이용한 제어주기 설정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현재는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50ms~55ms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 사이의 불안정한 제어주기를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사용중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T/C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아두이노에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 자체 지원되지 않아서 외부 라이브러리 사용할 예정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센서 모듈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/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현재 사용중인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IR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센서 모듈이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0, 1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 출력만을 가져서 안정적인 제어가 힘든 상황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연속값을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출력하는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IR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센서 모듈로 변경할 예정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0264C-D2FB-4DCC-AE75-AB2EAFBFCA9A}"/>
              </a:ext>
            </a:extLst>
          </p:cNvPr>
          <p:cNvSpPr txBox="1"/>
          <p:nvPr/>
        </p:nvSpPr>
        <p:spPr>
          <a:xfrm>
            <a:off x="5019786" y="3720967"/>
            <a:ext cx="63116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주파수 채널설정 </a:t>
            </a: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-&gt; ID </a:t>
            </a:r>
            <a:r>
              <a:rPr lang="ko-KR" altLang="en-US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부여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기존에는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433MHz~470MHz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범위 내에서 사용 가능한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104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채널 중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개를 각 로봇에 부여하여 사용하려 했으나 제어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MCU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채널을 변경하는 과정에 오류가 생김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모든 로봇이 같은 주파수를 사용하고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패킷의 맨 앞에 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ID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를 부여하는 방식으로 변경 예정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CE732A5F-419A-434F-AD2E-3F97840C3E21}"/>
              </a:ext>
            </a:extLst>
          </p:cNvPr>
          <p:cNvSpPr/>
          <p:nvPr/>
        </p:nvSpPr>
        <p:spPr>
          <a:xfrm>
            <a:off x="4577849" y="3866997"/>
            <a:ext cx="355407" cy="1545886"/>
          </a:xfrm>
          <a:prstGeom prst="leftBrace">
            <a:avLst>
              <a:gd name="adj1" fmla="val 8333"/>
              <a:gd name="adj2" fmla="val 3751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04B2852-4B1C-44A8-B254-51106931E6E2}"/>
              </a:ext>
            </a:extLst>
          </p:cNvPr>
          <p:cNvCxnSpPr>
            <a:cxnSpLocks/>
          </p:cNvCxnSpPr>
          <p:nvPr/>
        </p:nvCxnSpPr>
        <p:spPr>
          <a:xfrm>
            <a:off x="4356847" y="4445962"/>
            <a:ext cx="2210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7DD8E05-B2EC-4931-A35C-481C60CA32D5}"/>
              </a:ext>
            </a:extLst>
          </p:cNvPr>
          <p:cNvCxnSpPr>
            <a:cxnSpLocks/>
          </p:cNvCxnSpPr>
          <p:nvPr/>
        </p:nvCxnSpPr>
        <p:spPr>
          <a:xfrm flipV="1">
            <a:off x="4375897" y="2895601"/>
            <a:ext cx="0" cy="155798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BDADC5-9B71-43C6-8877-1E9B06D6EEBE}"/>
              </a:ext>
            </a:extLst>
          </p:cNvPr>
          <p:cNvCxnSpPr>
            <a:cxnSpLocks/>
          </p:cNvCxnSpPr>
          <p:nvPr/>
        </p:nvCxnSpPr>
        <p:spPr>
          <a:xfrm>
            <a:off x="4173061" y="2895600"/>
            <a:ext cx="2210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F17B8B5-CEB3-49EF-929E-83C8CBD42103}"/>
              </a:ext>
            </a:extLst>
          </p:cNvPr>
          <p:cNvGrpSpPr/>
          <p:nvPr/>
        </p:nvGrpSpPr>
        <p:grpSpPr>
          <a:xfrm>
            <a:off x="4173061" y="681365"/>
            <a:ext cx="760195" cy="2446216"/>
            <a:chOff x="4173061" y="681365"/>
            <a:chExt cx="760195" cy="2446216"/>
          </a:xfrm>
        </p:grpSpPr>
        <p:sp>
          <p:nvSpPr>
            <p:cNvPr id="2" name="왼쪽 중괄호 1">
              <a:extLst>
                <a:ext uri="{FF2B5EF4-FFF2-40B4-BE49-F238E27FC236}">
                  <a16:creationId xmlns:a16="http://schemas.microsoft.com/office/drawing/2014/main" id="{D97BA297-57FB-4573-BE13-EB52CD46B6D7}"/>
                </a:ext>
              </a:extLst>
            </p:cNvPr>
            <p:cNvSpPr/>
            <p:nvPr/>
          </p:nvSpPr>
          <p:spPr>
            <a:xfrm>
              <a:off x="4577849" y="681365"/>
              <a:ext cx="355407" cy="2446216"/>
            </a:xfrm>
            <a:prstGeom prst="leftBrace">
              <a:avLst>
                <a:gd name="adj1" fmla="val 8333"/>
                <a:gd name="adj2" fmla="val 66095"/>
              </a:avLst>
            </a:prstGeom>
            <a:ln w="38100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76265B6-60D7-4D33-AFC0-C9A4B93A835A}"/>
                </a:ext>
              </a:extLst>
            </p:cNvPr>
            <p:cNvCxnSpPr>
              <a:cxnSpLocks/>
            </p:cNvCxnSpPr>
            <p:nvPr/>
          </p:nvCxnSpPr>
          <p:spPr>
            <a:xfrm>
              <a:off x="4173061" y="2299335"/>
              <a:ext cx="290354" cy="0"/>
            </a:xfrm>
            <a:prstGeom prst="line">
              <a:avLst/>
            </a:prstGeom>
            <a:ln w="38100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754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Occurred Problem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Solution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A0A8C-8856-4D24-B8FB-E20FCF5E5DDE}"/>
              </a:ext>
            </a:extLst>
          </p:cNvPr>
          <p:cNvSpPr txBox="1"/>
          <p:nvPr/>
        </p:nvSpPr>
        <p:spPr>
          <a:xfrm>
            <a:off x="394000" y="1982122"/>
            <a:ext cx="385527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하드웨어 제어의 불안정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1:N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통신의 불안정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소스 통합의 어려움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884B6-C218-4C39-BAE6-FFD138DD3C72}"/>
              </a:ext>
            </a:extLst>
          </p:cNvPr>
          <p:cNvSpPr txBox="1"/>
          <p:nvPr/>
        </p:nvSpPr>
        <p:spPr>
          <a:xfrm>
            <a:off x="5019786" y="499457"/>
            <a:ext cx="63116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T/C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이용한 제어주기 설정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현재는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50ms~55ms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사이의 불안정한 제어주기를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T/C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아두이노에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자체 지원되지 않아서 외부 라이브러리 사용할 예정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센서 모듈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현재 사용중인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센서 모듈이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0, 1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출력만을 가져서 안정적인 제어가 힘든 상황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연속값을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출력하는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센서 모듈로 변경할 예정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D97BA297-57FB-4573-BE13-EB52CD46B6D7}"/>
              </a:ext>
            </a:extLst>
          </p:cNvPr>
          <p:cNvSpPr/>
          <p:nvPr/>
        </p:nvSpPr>
        <p:spPr>
          <a:xfrm>
            <a:off x="4577849" y="681365"/>
            <a:ext cx="355407" cy="2446216"/>
          </a:xfrm>
          <a:prstGeom prst="leftBrace">
            <a:avLst>
              <a:gd name="adj1" fmla="val 8333"/>
              <a:gd name="adj2" fmla="val 66095"/>
            </a:avLst>
          </a:prstGeom>
          <a:ln w="38100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0264C-D2FB-4DCC-AE75-AB2EAFBFCA9A}"/>
              </a:ext>
            </a:extLst>
          </p:cNvPr>
          <p:cNvSpPr txBox="1"/>
          <p:nvPr/>
        </p:nvSpPr>
        <p:spPr>
          <a:xfrm>
            <a:off x="5019786" y="3720967"/>
            <a:ext cx="63116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주파수 채널설정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 ID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기존에는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433MHz~470MHz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범위 내에서 사용 가능한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채널 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개를 각 로봇에 부여하여 사용하려 했으나 제어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MCU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채널을 변경하는 과정에 오류가 생김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모든 로봇이 같은 주파수를 사용하고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패킷의 맨 앞에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부여하는 방식으로 변경 예정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CE732A5F-419A-434F-AD2E-3F97840C3E21}"/>
              </a:ext>
            </a:extLst>
          </p:cNvPr>
          <p:cNvSpPr/>
          <p:nvPr/>
        </p:nvSpPr>
        <p:spPr>
          <a:xfrm>
            <a:off x="4577849" y="3866997"/>
            <a:ext cx="355407" cy="1545886"/>
          </a:xfrm>
          <a:prstGeom prst="leftBrace">
            <a:avLst>
              <a:gd name="adj1" fmla="val 8333"/>
              <a:gd name="adj2" fmla="val 37510"/>
            </a:avLst>
          </a:prstGeom>
          <a:ln w="38100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04B2852-4B1C-44A8-B254-51106931E6E2}"/>
              </a:ext>
            </a:extLst>
          </p:cNvPr>
          <p:cNvCxnSpPr>
            <a:cxnSpLocks/>
          </p:cNvCxnSpPr>
          <p:nvPr/>
        </p:nvCxnSpPr>
        <p:spPr>
          <a:xfrm>
            <a:off x="4356847" y="4445962"/>
            <a:ext cx="221002" cy="0"/>
          </a:xfrm>
          <a:prstGeom prst="line">
            <a:avLst/>
          </a:prstGeom>
          <a:ln w="38100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7DD8E05-B2EC-4931-A35C-481C60CA32D5}"/>
              </a:ext>
            </a:extLst>
          </p:cNvPr>
          <p:cNvCxnSpPr>
            <a:cxnSpLocks/>
          </p:cNvCxnSpPr>
          <p:nvPr/>
        </p:nvCxnSpPr>
        <p:spPr>
          <a:xfrm flipV="1">
            <a:off x="4375897" y="2895601"/>
            <a:ext cx="0" cy="1557981"/>
          </a:xfrm>
          <a:prstGeom prst="line">
            <a:avLst/>
          </a:prstGeom>
          <a:ln w="38100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BDADC5-9B71-43C6-8877-1E9B06D6EEBE}"/>
              </a:ext>
            </a:extLst>
          </p:cNvPr>
          <p:cNvCxnSpPr>
            <a:cxnSpLocks/>
          </p:cNvCxnSpPr>
          <p:nvPr/>
        </p:nvCxnSpPr>
        <p:spPr>
          <a:xfrm>
            <a:off x="4173061" y="2895600"/>
            <a:ext cx="221002" cy="0"/>
          </a:xfrm>
          <a:prstGeom prst="line">
            <a:avLst/>
          </a:prstGeom>
          <a:ln w="38100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6265B6-60D7-4D33-AFC0-C9A4B93A835A}"/>
              </a:ext>
            </a:extLst>
          </p:cNvPr>
          <p:cNvCxnSpPr>
            <a:cxnSpLocks/>
          </p:cNvCxnSpPr>
          <p:nvPr/>
        </p:nvCxnSpPr>
        <p:spPr>
          <a:xfrm>
            <a:off x="4173061" y="2299335"/>
            <a:ext cx="290354" cy="0"/>
          </a:xfrm>
          <a:prstGeom prst="line">
            <a:avLst/>
          </a:prstGeom>
          <a:ln w="38100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23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1C8167-46C5-435D-A64F-FB615C725C5D}"/>
              </a:ext>
            </a:extLst>
          </p:cNvPr>
          <p:cNvGrpSpPr/>
          <p:nvPr/>
        </p:nvGrpSpPr>
        <p:grpSpPr>
          <a:xfrm>
            <a:off x="790582" y="1185142"/>
            <a:ext cx="10702171" cy="4880102"/>
            <a:chOff x="638182" y="1193296"/>
            <a:chExt cx="10702171" cy="488010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5BBEF5-6F44-4382-B5D9-29F8EDC1F082}"/>
                </a:ext>
              </a:extLst>
            </p:cNvPr>
            <p:cNvSpPr/>
            <p:nvPr/>
          </p:nvSpPr>
          <p:spPr>
            <a:xfrm>
              <a:off x="638182" y="1193296"/>
              <a:ext cx="10702171" cy="4880102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7D6289-0AE0-4037-A0AA-97C4CFA98856}"/>
                </a:ext>
              </a:extLst>
            </p:cNvPr>
            <p:cNvGrpSpPr/>
            <p:nvPr/>
          </p:nvGrpSpPr>
          <p:grpSpPr>
            <a:xfrm>
              <a:off x="669229" y="1237510"/>
              <a:ext cx="10640290" cy="4769539"/>
              <a:chOff x="301571" y="600733"/>
              <a:chExt cx="11173364" cy="5945233"/>
            </a:xfrm>
          </p:grpSpPr>
          <p:sp>
            <p:nvSpPr>
              <p:cNvPr id="67" name="설명선: 아래쪽 화살표 66">
                <a:extLst>
                  <a:ext uri="{FF2B5EF4-FFF2-40B4-BE49-F238E27FC236}">
                    <a16:creationId xmlns:a16="http://schemas.microsoft.com/office/drawing/2014/main" id="{62DC8992-1A66-4205-93F0-323B773F251E}"/>
                  </a:ext>
                </a:extLst>
              </p:cNvPr>
              <p:cNvSpPr/>
              <p:nvPr/>
            </p:nvSpPr>
            <p:spPr>
              <a:xfrm>
                <a:off x="8149779" y="3034251"/>
                <a:ext cx="2108100" cy="729871"/>
              </a:xfrm>
              <a:prstGeom prst="downArrowCallout">
                <a:avLst/>
              </a:prstGeom>
              <a:solidFill>
                <a:srgbClr val="FFC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ko-KR" altLang="en-US" sz="1600" b="1" dirty="0">
                    <a:solidFill>
                      <a:sysClr val="windowText" lastClr="000000"/>
                    </a:solidFill>
                  </a:rPr>
                  <a:t>충전알고리즘</a:t>
                </a: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C3D524B0-D652-40AD-B26A-6FDB79F15173}"/>
                  </a:ext>
                </a:extLst>
              </p:cNvPr>
              <p:cNvSpPr/>
              <p:nvPr/>
            </p:nvSpPr>
            <p:spPr>
              <a:xfrm>
                <a:off x="422846" y="2037893"/>
                <a:ext cx="3423144" cy="3484081"/>
              </a:xfrm>
              <a:prstGeom prst="roundRect">
                <a:avLst/>
              </a:prstGeom>
              <a:noFill/>
              <a:ln w="5715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충돌방지 알고리즘</a:t>
                </a: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( </a:t>
                </a:r>
                <a:r>
                  <a:rPr kumimoji="0" lang="en-US" altLang="ko-KR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i</a:t>
                </a: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)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DE5EBF3B-4432-4C0C-B320-0698266F882A}"/>
                  </a:ext>
                </a:extLst>
              </p:cNvPr>
              <p:cNvSpPr/>
              <p:nvPr/>
            </p:nvSpPr>
            <p:spPr>
              <a:xfrm>
                <a:off x="4281781" y="3054095"/>
                <a:ext cx="2675389" cy="479438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일이 완전히 끝났는가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?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DB140C36-0D27-4CC7-847B-BEB7C3B5D4F4}"/>
                  </a:ext>
                </a:extLst>
              </p:cNvPr>
              <p:cNvSpPr/>
              <p:nvPr/>
            </p:nvSpPr>
            <p:spPr>
              <a:xfrm>
                <a:off x="4170046" y="4305727"/>
                <a:ext cx="3397541" cy="521727"/>
              </a:xfrm>
              <a:prstGeom prst="roundRect">
                <a:avLst/>
              </a:prstGeom>
              <a:solidFill>
                <a:srgbClr val="FFC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충돌방지 알고리즘</a:t>
                </a: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9D7FF689-3C3A-44FC-AB60-962CFB46B788}"/>
                  </a:ext>
                </a:extLst>
              </p:cNvPr>
              <p:cNvSpPr/>
              <p:nvPr/>
            </p:nvSpPr>
            <p:spPr>
              <a:xfrm>
                <a:off x="6593746" y="5302857"/>
                <a:ext cx="3570685" cy="58740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대에 경로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개 </a:t>
                </a:r>
                <a:r>
                  <a:rPr kumimoji="0" lang="ko-KR" alt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남겨주기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05595502-A126-4951-907A-847AE4556281}"/>
                  </a:ext>
                </a:extLst>
              </p:cNvPr>
              <p:cNvSpPr/>
              <p:nvPr/>
            </p:nvSpPr>
            <p:spPr>
              <a:xfrm>
                <a:off x="3723894" y="5368154"/>
                <a:ext cx="1650587" cy="556799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5,5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의 경로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넘겨주기</a:t>
                </a:r>
              </a:p>
            </p:txBody>
          </p:sp>
          <p:sp>
            <p:nvSpPr>
              <p:cNvPr id="29" name="설명선: 아래쪽 화살표 28">
                <a:extLst>
                  <a:ext uri="{FF2B5EF4-FFF2-40B4-BE49-F238E27FC236}">
                    <a16:creationId xmlns:a16="http://schemas.microsoft.com/office/drawing/2014/main" id="{279E8D2B-1463-4E6C-BCE1-F23627D9705B}"/>
                  </a:ext>
                </a:extLst>
              </p:cNvPr>
              <p:cNvSpPr/>
              <p:nvPr/>
            </p:nvSpPr>
            <p:spPr>
              <a:xfrm>
                <a:off x="8149779" y="3776181"/>
                <a:ext cx="2108100" cy="729871"/>
              </a:xfrm>
              <a:prstGeom prst="downArrowCallout">
                <a:avLst/>
              </a:prstGeom>
              <a:solidFill>
                <a:srgbClr val="FFC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업무생성 알고리즘</a:t>
                </a:r>
              </a:p>
            </p:txBody>
          </p:sp>
          <p:sp>
            <p:nvSpPr>
              <p:cNvPr id="30" name="설명선: 아래쪽 화살표 29">
                <a:extLst>
                  <a:ext uri="{FF2B5EF4-FFF2-40B4-BE49-F238E27FC236}">
                    <a16:creationId xmlns:a16="http://schemas.microsoft.com/office/drawing/2014/main" id="{BCF4B3C6-746D-4924-BF38-85386F704A3E}"/>
                  </a:ext>
                </a:extLst>
              </p:cNvPr>
              <p:cNvSpPr/>
              <p:nvPr/>
            </p:nvSpPr>
            <p:spPr>
              <a:xfrm>
                <a:off x="8140401" y="4501078"/>
                <a:ext cx="2124885" cy="729871"/>
              </a:xfrm>
              <a:prstGeom prst="downArrowCallout">
                <a:avLst/>
              </a:prstGeom>
              <a:solidFill>
                <a:srgbClr val="FFC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경로생성 알고리즘</a:t>
                </a: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63992B97-DD17-476A-AF9A-4F4A903FA0EC}"/>
                  </a:ext>
                </a:extLst>
              </p:cNvPr>
              <p:cNvSpPr/>
              <p:nvPr/>
            </p:nvSpPr>
            <p:spPr>
              <a:xfrm>
                <a:off x="3896168" y="1009928"/>
                <a:ext cx="3791824" cy="71374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동작 하나를 끝낸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AGV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가 있는가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?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17774AA0-08AD-455F-BACD-CA8544165EAD}"/>
                  </a:ext>
                </a:extLst>
              </p:cNvPr>
              <p:cNvSpPr/>
              <p:nvPr/>
            </p:nvSpPr>
            <p:spPr>
              <a:xfrm>
                <a:off x="8563594" y="1057197"/>
                <a:ext cx="1701694" cy="613054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배터리 상태 갱신</a:t>
                </a:r>
              </a:p>
            </p:txBody>
          </p:sp>
          <p:cxnSp>
            <p:nvCxnSpPr>
              <p:cNvPr id="33" name="연결선: 꺾임 32">
                <a:extLst>
                  <a:ext uri="{FF2B5EF4-FFF2-40B4-BE49-F238E27FC236}">
                    <a16:creationId xmlns:a16="http://schemas.microsoft.com/office/drawing/2014/main" id="{AAE8E39A-2CFD-46C0-B6D4-0DD600BCEEE0}"/>
                  </a:ext>
                </a:extLst>
              </p:cNvPr>
              <p:cNvCxnSpPr>
                <a:cxnSpLocks/>
                <a:stCxn id="25" idx="2"/>
                <a:endCxn id="32" idx="3"/>
              </p:cNvCxnSpPr>
              <p:nvPr/>
            </p:nvCxnSpPr>
            <p:spPr>
              <a:xfrm rot="5400000" flipH="1" flipV="1">
                <a:off x="7058920" y="2683891"/>
                <a:ext cx="4526535" cy="1886198"/>
              </a:xfrm>
              <a:prstGeom prst="bentConnector4">
                <a:avLst>
                  <a:gd name="adj1" fmla="val -6295"/>
                  <a:gd name="adj2" fmla="val 112727"/>
                </a:avLst>
              </a:prstGeom>
              <a:ln w="38100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3B7A4972-F408-4B3C-B65A-F8B5AA0A2FCC}"/>
                  </a:ext>
                </a:extLst>
              </p:cNvPr>
              <p:cNvCxnSpPr>
                <a:cxnSpLocks/>
                <a:stCxn id="24" idx="2"/>
                <a:endCxn id="25" idx="1"/>
              </p:cNvCxnSpPr>
              <p:nvPr/>
            </p:nvCxnSpPr>
            <p:spPr>
              <a:xfrm rot="16200000" flipH="1">
                <a:off x="5846729" y="4849540"/>
                <a:ext cx="769105" cy="724929"/>
              </a:xfrm>
              <a:prstGeom prst="bentConnector2">
                <a:avLst/>
              </a:prstGeom>
              <a:ln w="38100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0ABD15-546E-46C0-BCA5-8F679D4CC62E}"/>
                  </a:ext>
                </a:extLst>
              </p:cNvPr>
              <p:cNvSpPr txBox="1"/>
              <p:nvPr/>
            </p:nvSpPr>
            <p:spPr>
              <a:xfrm>
                <a:off x="5816250" y="4892070"/>
                <a:ext cx="1715930" cy="38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Freeze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1A246E-5FFB-4D0F-9792-C98BB5A386CD}"/>
                  </a:ext>
                </a:extLst>
              </p:cNvPr>
              <p:cNvSpPr txBox="1"/>
              <p:nvPr/>
            </p:nvSpPr>
            <p:spPr>
              <a:xfrm>
                <a:off x="2183393" y="5052333"/>
                <a:ext cx="1715930" cy="42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Not freeze</a:t>
                </a: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DF6D80-54B5-48A4-9D73-ACE26426AD9E}"/>
                  </a:ext>
                </a:extLst>
              </p:cNvPr>
              <p:cNvSpPr txBox="1"/>
              <p:nvPr/>
            </p:nvSpPr>
            <p:spPr>
              <a:xfrm>
                <a:off x="759499" y="5051540"/>
                <a:ext cx="1715930" cy="42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Freeze</a:t>
                </a: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BD764C1-2F74-4833-A535-5E6F7D8D0021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>
                <a:off x="4549187" y="4811355"/>
                <a:ext cx="0" cy="556799"/>
              </a:xfrm>
              <a:prstGeom prst="straightConnector1">
                <a:avLst/>
              </a:prstGeom>
              <a:ln w="38100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연결선: 꺾임 38">
                <a:extLst>
                  <a:ext uri="{FF2B5EF4-FFF2-40B4-BE49-F238E27FC236}">
                    <a16:creationId xmlns:a16="http://schemas.microsoft.com/office/drawing/2014/main" id="{9C35E087-CC38-47A1-A602-09716F4F8520}"/>
                  </a:ext>
                </a:extLst>
              </p:cNvPr>
              <p:cNvCxnSpPr>
                <a:cxnSpLocks/>
                <a:stCxn id="24" idx="1"/>
                <a:endCxn id="22" idx="3"/>
              </p:cNvCxnSpPr>
              <p:nvPr/>
            </p:nvCxnSpPr>
            <p:spPr>
              <a:xfrm rot="10800000">
                <a:off x="3845990" y="3779934"/>
                <a:ext cx="324057" cy="786657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92EB5A-5121-4067-9054-270300A54B7E}"/>
                  </a:ext>
                </a:extLst>
              </p:cNvPr>
              <p:cNvSpPr txBox="1"/>
              <p:nvPr/>
            </p:nvSpPr>
            <p:spPr>
              <a:xfrm>
                <a:off x="4452242" y="4866748"/>
                <a:ext cx="1715930" cy="38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Not Freeze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3D5BF3-0CAC-4EF4-9A26-E8AC15429E0D}"/>
                  </a:ext>
                </a:extLst>
              </p:cNvPr>
              <p:cNvSpPr txBox="1"/>
              <p:nvPr/>
            </p:nvSpPr>
            <p:spPr>
              <a:xfrm>
                <a:off x="10652378" y="3812966"/>
                <a:ext cx="822557" cy="38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Charge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4" name="연결선: 꺾임 43">
                <a:extLst>
                  <a:ext uri="{FF2B5EF4-FFF2-40B4-BE49-F238E27FC236}">
                    <a16:creationId xmlns:a16="http://schemas.microsoft.com/office/drawing/2014/main" id="{7B8C5A71-2CCB-40F6-B8EF-FC63CDA19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243" y="5971860"/>
                <a:ext cx="3783844" cy="168842"/>
              </a:xfrm>
              <a:prstGeom prst="bentConnector3">
                <a:avLst>
                  <a:gd name="adj1" fmla="val -504"/>
                </a:avLst>
              </a:prstGeom>
              <a:ln w="38100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41E32EF-5FB3-49C7-A357-47CDCF558E4E}"/>
                  </a:ext>
                </a:extLst>
              </p:cNvPr>
              <p:cNvGrpSpPr/>
              <p:nvPr/>
            </p:nvGrpSpPr>
            <p:grpSpPr>
              <a:xfrm>
                <a:off x="751683" y="2881672"/>
                <a:ext cx="2742102" cy="2215177"/>
                <a:chOff x="765537" y="2823479"/>
                <a:chExt cx="2742102" cy="2215176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C08EBB41-50DB-481A-A725-9407325DFEFF}"/>
                    </a:ext>
                  </a:extLst>
                </p:cNvPr>
                <p:cNvSpPr/>
                <p:nvPr/>
              </p:nvSpPr>
              <p:spPr>
                <a:xfrm>
                  <a:off x="884240" y="2823479"/>
                  <a:ext cx="2474752" cy="862383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i</a:t>
                  </a: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가 충돌하려 하는가</a:t>
                  </a: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?</a:t>
                  </a: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ABE4420-0860-4D31-85B7-1BB211005B0E}"/>
                    </a:ext>
                  </a:extLst>
                </p:cNvPr>
                <p:cNvGrpSpPr/>
                <p:nvPr/>
              </p:nvGrpSpPr>
              <p:grpSpPr>
                <a:xfrm>
                  <a:off x="765537" y="3725856"/>
                  <a:ext cx="1166069" cy="1309847"/>
                  <a:chOff x="811257" y="3710616"/>
                  <a:chExt cx="1166069" cy="1309847"/>
                </a:xfrm>
                <a:solidFill>
                  <a:srgbClr val="FFC926"/>
                </a:solidFill>
              </p:grpSpPr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281CC60E-5D61-4359-A3C8-0E6EAE810F9A}"/>
                      </a:ext>
                    </a:extLst>
                  </p:cNvPr>
                  <p:cNvSpPr/>
                  <p:nvPr/>
                </p:nvSpPr>
                <p:spPr>
                  <a:xfrm>
                    <a:off x="811257" y="4299010"/>
                    <a:ext cx="1166069" cy="721453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현재 경로 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index</a:t>
                    </a:r>
                    <a:r>
                      <a: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에 </a:t>
                    </a:r>
                    <a:endPara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저장</a:t>
                    </a:r>
                  </a:p>
                </p:txBody>
              </p:sp>
              <p:sp>
                <p:nvSpPr>
                  <p:cNvPr id="66" name="화살표: 아래쪽 65">
                    <a:extLst>
                      <a:ext uri="{FF2B5EF4-FFF2-40B4-BE49-F238E27FC236}">
                        <a16:creationId xmlns:a16="http://schemas.microsoft.com/office/drawing/2014/main" id="{A186ED52-B144-49B4-A5E0-1B121D1CFD2E}"/>
                      </a:ext>
                    </a:extLst>
                  </p:cNvPr>
                  <p:cNvSpPr/>
                  <p:nvPr/>
                </p:nvSpPr>
                <p:spPr>
                  <a:xfrm>
                    <a:off x="859073" y="3710616"/>
                    <a:ext cx="1095927" cy="578873"/>
                  </a:xfrm>
                  <a:prstGeom prst="down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YES</a:t>
                    </a:r>
                    <a:endPara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59B0879C-506C-4097-AA8F-1E565F9C8B59}"/>
                    </a:ext>
                  </a:extLst>
                </p:cNvPr>
                <p:cNvGrpSpPr/>
                <p:nvPr/>
              </p:nvGrpSpPr>
              <p:grpSpPr>
                <a:xfrm>
                  <a:off x="2341570" y="3741096"/>
                  <a:ext cx="1166069" cy="1297559"/>
                  <a:chOff x="2387290" y="3710616"/>
                  <a:chExt cx="1166069" cy="1297559"/>
                </a:xfrm>
                <a:solidFill>
                  <a:srgbClr val="FFC926"/>
                </a:solidFill>
              </p:grpSpPr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9BC814DD-8BBC-472C-A225-D86D726A0EE9}"/>
                      </a:ext>
                    </a:extLst>
                  </p:cNvPr>
                  <p:cNvSpPr/>
                  <p:nvPr/>
                </p:nvSpPr>
                <p:spPr>
                  <a:xfrm>
                    <a:off x="2387290" y="4286722"/>
                    <a:ext cx="1166069" cy="721453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Index</a:t>
                    </a:r>
                  </a:p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복구</a:t>
                    </a:r>
                  </a:p>
                </p:txBody>
              </p:sp>
              <p:sp>
                <p:nvSpPr>
                  <p:cNvPr id="64" name="화살표: 아래쪽 63">
                    <a:extLst>
                      <a:ext uri="{FF2B5EF4-FFF2-40B4-BE49-F238E27FC236}">
                        <a16:creationId xmlns:a16="http://schemas.microsoft.com/office/drawing/2014/main" id="{02ECF966-A20D-4468-A274-49CBFBBB3BC9}"/>
                      </a:ext>
                    </a:extLst>
                  </p:cNvPr>
                  <p:cNvSpPr/>
                  <p:nvPr/>
                </p:nvSpPr>
                <p:spPr>
                  <a:xfrm>
                    <a:off x="2400430" y="3710616"/>
                    <a:ext cx="1095927" cy="578873"/>
                  </a:xfrm>
                  <a:prstGeom prst="down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NO</a:t>
                    </a:r>
                    <a:endPara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46" name="모서리가 둥근 직사각형 31">
                <a:extLst>
                  <a:ext uri="{FF2B5EF4-FFF2-40B4-BE49-F238E27FC236}">
                    <a16:creationId xmlns:a16="http://schemas.microsoft.com/office/drawing/2014/main" id="{092C1EA4-8E31-4678-AA09-EBF986EE0C1D}"/>
                  </a:ext>
                </a:extLst>
              </p:cNvPr>
              <p:cNvSpPr/>
              <p:nvPr/>
            </p:nvSpPr>
            <p:spPr bwMode="auto">
              <a:xfrm>
                <a:off x="301571" y="600733"/>
                <a:ext cx="11090932" cy="5945233"/>
              </a:xfrm>
              <a:prstGeom prst="roundRect">
                <a:avLst/>
              </a:prstGeom>
              <a:noFill/>
              <a:ln w="508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굴림" pitchFamily="50" charset="-127"/>
                  <a:cs typeface="+mn-cs"/>
                </a:endParaRPr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7CC9B763-D694-4025-8541-E200F8AC4B56}"/>
                  </a:ext>
                </a:extLst>
              </p:cNvPr>
              <p:cNvCxnSpPr>
                <a:cxnSpLocks/>
                <a:stCxn id="30" idx="3"/>
                <a:endCxn id="67" idx="3"/>
              </p:cNvCxnSpPr>
              <p:nvPr/>
            </p:nvCxnSpPr>
            <p:spPr>
              <a:xfrm flipH="1" flipV="1">
                <a:off x="10257879" y="3271375"/>
                <a:ext cx="7407" cy="1466827"/>
              </a:xfrm>
              <a:prstGeom prst="bentConnector3">
                <a:avLst>
                  <a:gd name="adj1" fmla="val -5631925"/>
                </a:avLst>
              </a:prstGeom>
              <a:ln w="38100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0493F649-2CD7-48F8-AC65-C7B4B0DD27C6}"/>
                  </a:ext>
                </a:extLst>
              </p:cNvPr>
              <p:cNvCxnSpPr>
                <a:cxnSpLocks/>
                <a:stCxn id="31" idx="2"/>
                <a:endCxn id="52" idx="0"/>
              </p:cNvCxnSpPr>
              <p:nvPr/>
            </p:nvCxnSpPr>
            <p:spPr>
              <a:xfrm rot="16200000" flipH="1">
                <a:off x="5990143" y="1525604"/>
                <a:ext cx="461836" cy="85796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10D711-1BDD-4D51-A362-307D8EF15095}"/>
                  </a:ext>
                </a:extLst>
              </p:cNvPr>
              <p:cNvSpPr txBox="1"/>
              <p:nvPr/>
            </p:nvSpPr>
            <p:spPr>
              <a:xfrm>
                <a:off x="6600806" y="1740725"/>
                <a:ext cx="1715930" cy="38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YES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184262C-E102-4B42-A4EE-71E20012AB1D}"/>
                  </a:ext>
                </a:extLst>
              </p:cNvPr>
              <p:cNvGrpSpPr/>
              <p:nvPr/>
            </p:nvGrpSpPr>
            <p:grpSpPr>
              <a:xfrm>
                <a:off x="3079167" y="961662"/>
                <a:ext cx="2712912" cy="405136"/>
                <a:chOff x="3079167" y="961660"/>
                <a:chExt cx="2712912" cy="405136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B3B1EF6-2DF4-4C6E-99B4-A596442C699B}"/>
                    </a:ext>
                  </a:extLst>
                </p:cNvPr>
                <p:cNvSpPr txBox="1"/>
                <p:nvPr/>
              </p:nvSpPr>
              <p:spPr>
                <a:xfrm>
                  <a:off x="3079167" y="961660"/>
                  <a:ext cx="1715930" cy="3836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NO</a:t>
                  </a: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59" name="연결선: 꺾임 58">
                  <a:extLst>
                    <a:ext uri="{FF2B5EF4-FFF2-40B4-BE49-F238E27FC236}">
                      <a16:creationId xmlns:a16="http://schemas.microsoft.com/office/drawing/2014/main" id="{15307B75-834E-4931-924C-8B3C96ABC604}"/>
                    </a:ext>
                  </a:extLst>
                </p:cNvPr>
                <p:cNvCxnSpPr>
                  <a:cxnSpLocks/>
                  <a:stCxn id="31" idx="1"/>
                  <a:endCxn id="31" idx="0"/>
                </p:cNvCxnSpPr>
                <p:nvPr/>
              </p:nvCxnSpPr>
              <p:spPr>
                <a:xfrm rot="10800000" flipH="1">
                  <a:off x="3896167" y="1009926"/>
                  <a:ext cx="1895912" cy="356870"/>
                </a:xfrm>
                <a:prstGeom prst="bentConnector4">
                  <a:avLst>
                    <a:gd name="adj1" fmla="val -12058"/>
                    <a:gd name="adj2" fmla="val 164057"/>
                  </a:avLst>
                </a:prstGeom>
                <a:ln w="38100">
                  <a:solidFill>
                    <a:srgbClr val="ED7D3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연결선: 꺾임 50">
                <a:extLst>
                  <a:ext uri="{FF2B5EF4-FFF2-40B4-BE49-F238E27FC236}">
                    <a16:creationId xmlns:a16="http://schemas.microsoft.com/office/drawing/2014/main" id="{2FEED60B-7F97-45FC-B903-3570817246B4}"/>
                  </a:ext>
                </a:extLst>
              </p:cNvPr>
              <p:cNvCxnSpPr>
                <a:cxnSpLocks/>
                <a:stCxn id="32" idx="1"/>
                <a:endCxn id="31" idx="3"/>
              </p:cNvCxnSpPr>
              <p:nvPr/>
            </p:nvCxnSpPr>
            <p:spPr>
              <a:xfrm rot="10800000" flipV="1">
                <a:off x="7687993" y="1363722"/>
                <a:ext cx="875601" cy="307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E65B1782-EC55-4E15-91AA-4CFBB4A3F12C}"/>
                  </a:ext>
                </a:extLst>
              </p:cNvPr>
              <p:cNvSpPr/>
              <p:nvPr/>
            </p:nvSpPr>
            <p:spPr>
              <a:xfrm>
                <a:off x="3937133" y="2185503"/>
                <a:ext cx="5425820" cy="521727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AGV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에 대한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PC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상태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절대경로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차의 상태 갱신</a:t>
                </a:r>
              </a:p>
            </p:txBody>
          </p:sp>
          <p:cxnSp>
            <p:nvCxnSpPr>
              <p:cNvPr id="53" name="연결선: 꺾임 52">
                <a:extLst>
                  <a:ext uri="{FF2B5EF4-FFF2-40B4-BE49-F238E27FC236}">
                    <a16:creationId xmlns:a16="http://schemas.microsoft.com/office/drawing/2014/main" id="{AF9E4AD9-6974-4121-8555-1BFC1C2B5664}"/>
                  </a:ext>
                </a:extLst>
              </p:cNvPr>
              <p:cNvCxnSpPr>
                <a:cxnSpLocks/>
                <a:endCxn id="23" idx="0"/>
              </p:cNvCxnSpPr>
              <p:nvPr/>
            </p:nvCxnSpPr>
            <p:spPr>
              <a:xfrm rot="16200000" flipH="1">
                <a:off x="5452819" y="2887436"/>
                <a:ext cx="333314" cy="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D53DD9-5EB7-4957-ACF8-97D082F4698C}"/>
                  </a:ext>
                </a:extLst>
              </p:cNvPr>
              <p:cNvSpPr txBox="1"/>
              <p:nvPr/>
            </p:nvSpPr>
            <p:spPr>
              <a:xfrm>
                <a:off x="7293362" y="3297592"/>
                <a:ext cx="1715930" cy="38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NO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4A20A390-DAFF-4181-9392-AB1B5F28FE1A}"/>
                  </a:ext>
                </a:extLst>
              </p:cNvPr>
              <p:cNvCxnSpPr>
                <a:cxnSpLocks/>
                <a:stCxn id="23" idx="3"/>
                <a:endCxn id="54" idx="0"/>
              </p:cNvCxnSpPr>
              <p:nvPr/>
            </p:nvCxnSpPr>
            <p:spPr>
              <a:xfrm>
                <a:off x="6957170" y="3293815"/>
                <a:ext cx="1194156" cy="377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8FFDB261-A5F8-4FBF-ACC8-D540BDF0912D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5619477" y="3533533"/>
                <a:ext cx="0" cy="7468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E1E13-9F97-4097-B0E4-049015CA6FE8}"/>
                  </a:ext>
                </a:extLst>
              </p:cNvPr>
              <p:cNvSpPr txBox="1"/>
              <p:nvPr/>
            </p:nvSpPr>
            <p:spPr>
              <a:xfrm>
                <a:off x="5660700" y="3680639"/>
                <a:ext cx="1715930" cy="38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YES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Occurred Problem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Solution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9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FDE4EB-D092-4D5E-9DA0-710858D29B21}"/>
              </a:ext>
            </a:extLst>
          </p:cNvPr>
          <p:cNvSpPr txBox="1"/>
          <p:nvPr/>
        </p:nvSpPr>
        <p:spPr>
          <a:xfrm>
            <a:off x="1275335" y="419755"/>
            <a:ext cx="461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Modified Project Schedule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C4799-9640-4F10-AA61-46C522AD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ECA6A53-C328-42AA-B5E2-3540F4C77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5826"/>
              </p:ext>
            </p:extLst>
          </p:nvPr>
        </p:nvGraphicFramePr>
        <p:xfrm>
          <a:off x="445458" y="1757087"/>
          <a:ext cx="11291558" cy="272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7098">
                  <a:extLst>
                    <a:ext uri="{9D8B030D-6E8A-4147-A177-3AD203B41FA5}">
                      <a16:colId xmlns:a16="http://schemas.microsoft.com/office/drawing/2014/main" val="3258724203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06186246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4107432128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385041718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380935722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3466281807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3935175986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918143507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721636882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206172451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639009378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330273462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641840364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334741905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648906019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869397937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4288055970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886091879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977087921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376432453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17253733"/>
                    </a:ext>
                  </a:extLst>
                </a:gridCol>
              </a:tblGrid>
              <a:tr h="54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진행 목표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이창훈</a:t>
                      </a:r>
                      <a:r>
                        <a:rPr lang="en-US" altLang="ko-KR" sz="2400" dirty="0"/>
                        <a:t>)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98401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패킷 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09716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하드웨어 정비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127445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위치 제어 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4472C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834063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작동 및 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0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86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FDE4EB-D092-4D5E-9DA0-710858D29B21}"/>
              </a:ext>
            </a:extLst>
          </p:cNvPr>
          <p:cNvSpPr txBox="1"/>
          <p:nvPr/>
        </p:nvSpPr>
        <p:spPr>
          <a:xfrm>
            <a:off x="1275335" y="419755"/>
            <a:ext cx="461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Modified Project Schedule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C4799-9640-4F10-AA61-46C522AD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ECA6A53-C328-42AA-B5E2-3540F4C77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024557"/>
              </p:ext>
            </p:extLst>
          </p:nvPr>
        </p:nvGraphicFramePr>
        <p:xfrm>
          <a:off x="445458" y="1757087"/>
          <a:ext cx="11291558" cy="2180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7098">
                  <a:extLst>
                    <a:ext uri="{9D8B030D-6E8A-4147-A177-3AD203B41FA5}">
                      <a16:colId xmlns:a16="http://schemas.microsoft.com/office/drawing/2014/main" val="3258724203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06186246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4107432128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385041718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380935722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3466281807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3935175986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918143507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721636882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206172451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639009378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330273462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641840364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334741905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648906019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869397937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4288055970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886091879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977087921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376432453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17253733"/>
                    </a:ext>
                  </a:extLst>
                </a:gridCol>
              </a:tblGrid>
              <a:tr h="54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진행 목표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이동규</a:t>
                      </a:r>
                      <a:r>
                        <a:rPr lang="en-US" altLang="ko-KR" sz="2400" dirty="0"/>
                        <a:t>)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98401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하드웨어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충전부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09716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시뮬레이터의 물건 유무 표시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127445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작동 및 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834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35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FDE4EB-D092-4D5E-9DA0-710858D29B21}"/>
              </a:ext>
            </a:extLst>
          </p:cNvPr>
          <p:cNvSpPr txBox="1"/>
          <p:nvPr/>
        </p:nvSpPr>
        <p:spPr>
          <a:xfrm>
            <a:off x="1275335" y="419755"/>
            <a:ext cx="461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Modified Project Schedule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C4799-9640-4F10-AA61-46C522AD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ECA6A53-C328-42AA-B5E2-3540F4C77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017037"/>
              </p:ext>
            </p:extLst>
          </p:nvPr>
        </p:nvGraphicFramePr>
        <p:xfrm>
          <a:off x="445458" y="1757087"/>
          <a:ext cx="11291558" cy="272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7098">
                  <a:extLst>
                    <a:ext uri="{9D8B030D-6E8A-4147-A177-3AD203B41FA5}">
                      <a16:colId xmlns:a16="http://schemas.microsoft.com/office/drawing/2014/main" val="3258724203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06186246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4107432128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385041718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380935722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3466281807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3935175986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918143507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721636882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206172451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639009378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330273462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641840364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334741905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648906019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869397937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4288055970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886091879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977087921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1376432453"/>
                    </a:ext>
                  </a:extLst>
                </a:gridCol>
                <a:gridCol w="368223">
                  <a:extLst>
                    <a:ext uri="{9D8B030D-6E8A-4147-A177-3AD203B41FA5}">
                      <a16:colId xmlns:a16="http://schemas.microsoft.com/office/drawing/2014/main" val="217253733"/>
                    </a:ext>
                  </a:extLst>
                </a:gridCol>
              </a:tblGrid>
              <a:tr h="54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진행 목표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김진원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배재성</a:t>
                      </a:r>
                      <a:r>
                        <a:rPr lang="en-US" altLang="ko-KR" sz="2400" dirty="0"/>
                        <a:t>)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98401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업무생성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경로생성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소스 통합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09716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알고리즘 클래스화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127445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충돌방지 알고리즘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834063"/>
                  </a:ext>
                </a:extLst>
              </a:tr>
              <a:tr h="54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작동 및 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0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3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04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2024061" y="3805975"/>
            <a:ext cx="813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Braxton" panose="03060000000000000000" pitchFamily="66" charset="0"/>
              </a:rPr>
              <a:t>Thank You for Listening</a:t>
            </a:r>
            <a:endParaRPr lang="ko-KR" altLang="en-US" sz="2000" dirty="0">
              <a:solidFill>
                <a:schemeClr val="bg1"/>
              </a:solidFill>
              <a:latin typeface="Braxton" panose="03060000000000000000" pitchFamily="66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2024061" y="2697979"/>
            <a:ext cx="8134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Q&amp;A</a:t>
            </a:r>
            <a:endParaRPr lang="en-US" altLang="ko-KR" sz="8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8BE7254-3947-473D-8D90-4B3ECE7F6B90}"/>
              </a:ext>
            </a:extLst>
          </p:cNvPr>
          <p:cNvCxnSpPr>
            <a:cxnSpLocks/>
          </p:cNvCxnSpPr>
          <p:nvPr/>
        </p:nvCxnSpPr>
        <p:spPr>
          <a:xfrm>
            <a:off x="4901384" y="3805975"/>
            <a:ext cx="237970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1A6F66A-8B5B-4771-915B-61E2D5B63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6" t="39340" r="38828" b="36699"/>
          <a:stretch/>
        </p:blipFill>
        <p:spPr>
          <a:xfrm>
            <a:off x="4749553" y="2697978"/>
            <a:ext cx="2708522" cy="16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9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06BC2B-ACE9-42DC-B06B-5265728BDB1B}"/>
              </a:ext>
            </a:extLst>
          </p:cNvPr>
          <p:cNvSpPr/>
          <p:nvPr/>
        </p:nvSpPr>
        <p:spPr>
          <a:xfrm>
            <a:off x="592054" y="401052"/>
            <a:ext cx="2743199" cy="57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20156-ACF7-4985-BE89-6709A38A3A9C}"/>
              </a:ext>
            </a:extLst>
          </p:cNvPr>
          <p:cNvSpPr txBox="1"/>
          <p:nvPr/>
        </p:nvSpPr>
        <p:spPr>
          <a:xfrm>
            <a:off x="592054" y="458202"/>
            <a:ext cx="319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CONTENTS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34EC42-A341-4FA0-AC07-ADDE26EF6656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>
            <a:off x="5056759" y="1720766"/>
            <a:ext cx="0" cy="44130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91B8C38-20B5-4818-AE91-C536BAF74437}"/>
              </a:ext>
            </a:extLst>
          </p:cNvPr>
          <p:cNvSpPr/>
          <p:nvPr/>
        </p:nvSpPr>
        <p:spPr>
          <a:xfrm>
            <a:off x="4932936" y="1451030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642A10B-79FB-4BC3-84A1-3257EF7A5382}"/>
              </a:ext>
            </a:extLst>
          </p:cNvPr>
          <p:cNvSpPr/>
          <p:nvPr/>
        </p:nvSpPr>
        <p:spPr>
          <a:xfrm>
            <a:off x="4932936" y="2198445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47446E-F023-4B37-8322-22A96CFADEF9}"/>
              </a:ext>
            </a:extLst>
          </p:cNvPr>
          <p:cNvSpPr/>
          <p:nvPr/>
        </p:nvSpPr>
        <p:spPr>
          <a:xfrm>
            <a:off x="4918931" y="5137234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D6044C-BD47-4B7A-BA32-A1531F9F5767}"/>
              </a:ext>
            </a:extLst>
          </p:cNvPr>
          <p:cNvSpPr/>
          <p:nvPr/>
        </p:nvSpPr>
        <p:spPr>
          <a:xfrm>
            <a:off x="4932936" y="5864109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676107-4317-453C-9E1A-636AD1C17302}"/>
              </a:ext>
            </a:extLst>
          </p:cNvPr>
          <p:cNvSpPr txBox="1"/>
          <p:nvPr/>
        </p:nvSpPr>
        <p:spPr>
          <a:xfrm>
            <a:off x="5409187" y="1357387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29E704-CE25-4270-89CB-E74F96D68581}"/>
              </a:ext>
            </a:extLst>
          </p:cNvPr>
          <p:cNvSpPr txBox="1"/>
          <p:nvPr/>
        </p:nvSpPr>
        <p:spPr>
          <a:xfrm>
            <a:off x="5451768" y="3605476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Occurred Problem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48D0A-5BDE-4D8E-BB2D-68437055C419}"/>
              </a:ext>
            </a:extLst>
          </p:cNvPr>
          <p:cNvSpPr txBox="1"/>
          <p:nvPr/>
        </p:nvSpPr>
        <p:spPr>
          <a:xfrm>
            <a:off x="5437043" y="2087192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Schedule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08FE6F-6E63-440B-9459-4FAA73B7F474}"/>
              </a:ext>
            </a:extLst>
          </p:cNvPr>
          <p:cNvSpPr txBox="1"/>
          <p:nvPr/>
        </p:nvSpPr>
        <p:spPr>
          <a:xfrm>
            <a:off x="5409185" y="5753661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Q &amp; 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E8E88-0460-43DE-ABE1-056597DE1DE3}"/>
              </a:ext>
            </a:extLst>
          </p:cNvPr>
          <p:cNvSpPr txBox="1"/>
          <p:nvPr/>
        </p:nvSpPr>
        <p:spPr>
          <a:xfrm>
            <a:off x="5983285" y="3906067"/>
            <a:ext cx="461962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Occurred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Problem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Solution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519F01-D105-4018-A4E1-B3F41B52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F404D7-ADC2-4F11-878A-29924D6811FD}"/>
              </a:ext>
            </a:extLst>
          </p:cNvPr>
          <p:cNvSpPr txBox="1"/>
          <p:nvPr/>
        </p:nvSpPr>
        <p:spPr>
          <a:xfrm>
            <a:off x="5983285" y="2440813"/>
            <a:ext cx="461962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Project Schedule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Current Process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184805-DBD9-44FA-A690-5DE179D99001}"/>
              </a:ext>
            </a:extLst>
          </p:cNvPr>
          <p:cNvSpPr txBox="1"/>
          <p:nvPr/>
        </p:nvSpPr>
        <p:spPr>
          <a:xfrm>
            <a:off x="5409184" y="5023856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Modified Project Schedule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41DACB9-705B-4A46-9AE4-BD71A37A98D2}"/>
              </a:ext>
            </a:extLst>
          </p:cNvPr>
          <p:cNvSpPr/>
          <p:nvPr/>
        </p:nvSpPr>
        <p:spPr>
          <a:xfrm>
            <a:off x="4932936" y="3725247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4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Introduction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85071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Introduction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1D1A2-C298-4EEE-9C36-D0DD0048D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1B5A19-36B0-4F13-B51C-3566A4037838}"/>
              </a:ext>
            </a:extLst>
          </p:cNvPr>
          <p:cNvGrpSpPr/>
          <p:nvPr/>
        </p:nvGrpSpPr>
        <p:grpSpPr>
          <a:xfrm>
            <a:off x="-237495" y="3582886"/>
            <a:ext cx="12801382" cy="3656084"/>
            <a:chOff x="-109159" y="1465327"/>
            <a:chExt cx="12801382" cy="3656084"/>
          </a:xfrm>
        </p:grpSpPr>
        <p:pic>
          <p:nvPicPr>
            <p:cNvPr id="55" name="그림 54" descr="실외, 연, 앉아있는, 물이(가) 표시된 사진&#10;&#10;자동 생성된 설명">
              <a:extLst>
                <a:ext uri="{FF2B5EF4-FFF2-40B4-BE49-F238E27FC236}">
                  <a16:creationId xmlns:a16="http://schemas.microsoft.com/office/drawing/2014/main" id="{5AC14073-E5D8-4042-847F-6DC913532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70382" y1="53069" x2="73834" y2="47698"/>
                          <a14:foregroundMark x1="73834" y1="47698" x2="72835" y2="47981"/>
                          <a14:foregroundMark x1="49031" y1="70840" x2="52968" y2="64176"/>
                          <a14:foregroundMark x1="52968" y1="64176" x2="57541" y2="59855"/>
                          <a14:foregroundMark x1="57541" y1="59855" x2="50969" y2="69548"/>
                          <a14:backgroundMark x1="36766" y1="70719" x2="40491" y2="74394"/>
                          <a14:backgroundMark x1="49515" y1="72940" x2="57753" y2="62682"/>
                          <a14:backgroundMark x1="57753" y1="62682" x2="59267" y2="55331"/>
                          <a14:backgroundMark x1="59267" y1="55331" x2="57662" y2="48667"/>
                          <a14:backgroundMark x1="57662" y1="48667" x2="62598" y2="44467"/>
                          <a14:backgroundMark x1="62598" y1="44467" x2="66505" y2="49556"/>
                          <a14:backgroundMark x1="66505" y1="49556" x2="67444" y2="53716"/>
                          <a14:backgroundMark x1="25893" y1="50081" x2="28044" y2="52666"/>
                          <a14:backgroundMark x1="44034" y1="69144" x2="44306" y2="69144"/>
                          <a14:backgroundMark x1="44306" y1="69669" x2="44609" y2="70073"/>
                          <a14:backgroundMark x1="44912" y1="69952" x2="45881" y2="70719"/>
                          <a14:backgroundMark x1="45488" y1="69023" x2="46578" y2="70315"/>
                          <a14:backgroundMark x1="47456" y1="70840" x2="43640" y2="68376"/>
                          <a14:backgroundMark x1="24803" y1="54241" x2="25288" y2="54241"/>
                          <a14:backgroundMark x1="27650" y1="59612" x2="28437" y2="60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4"/>
            <a:stretch/>
          </p:blipFill>
          <p:spPr>
            <a:xfrm>
              <a:off x="-109159" y="1465327"/>
              <a:ext cx="4116056" cy="3014962"/>
            </a:xfrm>
            <a:prstGeom prst="rect">
              <a:avLst/>
            </a:prstGeom>
          </p:spPr>
        </p:pic>
        <p:pic>
          <p:nvPicPr>
            <p:cNvPr id="56" name="그림 55" descr="실외, 물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152A1039-1AF5-4750-A8B8-D4E9AD70F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2556" y1="48506" x2="36766" y2="52908"/>
                          <a14:foregroundMark x1="36766" y1="52908" x2="33222" y2="47981"/>
                          <a14:foregroundMark x1="34131" y1="50444" x2="29013" y2="54241"/>
                          <a14:foregroundMark x1="58025" y1="51898" x2="56814" y2="59168"/>
                          <a14:foregroundMark x1="56814" y1="59168" x2="52847" y2="63126"/>
                          <a14:foregroundMark x1="58025" y1="50444" x2="59116" y2="53352"/>
                          <a14:foregroundMark x1="59025" y1="51494" x2="58934" y2="50444"/>
                          <a14:foregroundMark x1="71078" y1="49798" x2="74712" y2="43700"/>
                          <a14:foregroundMark x1="74712" y1="43700" x2="72774" y2="50565"/>
                          <a14:foregroundMark x1="72774" y1="50565" x2="74107" y2="43780"/>
                          <a14:backgroundMark x1="49122" y1="67326" x2="54361" y2="65105"/>
                          <a14:backgroundMark x1="57506" y1="59369" x2="59388" y2="55937"/>
                          <a14:backgroundMark x1="54361" y1="65105" x2="57411" y2="59542"/>
                          <a14:backgroundMark x1="59388" y1="55937" x2="59174" y2="53316"/>
                          <a14:backgroundMark x1="58813" y1="48910" x2="63204" y2="43821"/>
                          <a14:backgroundMark x1="63204" y1="43821" x2="68231" y2="46567"/>
                          <a14:backgroundMark x1="68231" y1="46567" x2="68231" y2="53716"/>
                          <a14:backgroundMark x1="68231" y1="53716" x2="58813" y2="58805"/>
                          <a14:backgroundMark x1="30103" y1="47577" x2="30497" y2="51494"/>
                          <a14:backgroundMark x1="29104" y1="55937" x2="33616" y2="52141"/>
                          <a14:backgroundMark x1="33616" y1="52141" x2="33858" y2="59330"/>
                          <a14:backgroundMark x1="33858" y1="59330" x2="39340" y2="57068"/>
                          <a14:backgroundMark x1="39340" y1="57068" x2="36281" y2="62884"/>
                          <a14:backgroundMark x1="46184" y1="66801" x2="42732" y2="61026"/>
                          <a14:backgroundMark x1="42732" y1="61026" x2="45881" y2="66922"/>
                          <a14:backgroundMark x1="32162" y1="50606" x2="32541" y2="49565"/>
                          <a14:backgroundMark x1="36554" y1="29927" x2="38128" y2="30452"/>
                          <a14:backgroundMark x1="35675" y1="32270" x2="35675" y2="32270"/>
                          <a14:backgroundMark x1="33131" y1="45355" x2="34010" y2="46527"/>
                          <a14:backgroundMark x1="48122" y1="63288" x2="48728" y2="62884"/>
                          <a14:backgroundMark x1="47941" y1="62480" x2="49606" y2="63005"/>
                          <a14:backgroundMark x1="59600" y1="11632" x2="63144" y2="126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7"/>
            <a:stretch/>
          </p:blipFill>
          <p:spPr>
            <a:xfrm>
              <a:off x="1948869" y="1465327"/>
              <a:ext cx="5229725" cy="3656084"/>
            </a:xfrm>
            <a:prstGeom prst="rect">
              <a:avLst/>
            </a:prstGeom>
          </p:spPr>
        </p:pic>
        <p:pic>
          <p:nvPicPr>
            <p:cNvPr id="58" name="그림 57" descr="실외, 앉아있는, 조그만, 물이(가) 표시된 사진&#10;&#10;자동 생성된 설명">
              <a:extLst>
                <a:ext uri="{FF2B5EF4-FFF2-40B4-BE49-F238E27FC236}">
                  <a16:creationId xmlns:a16="http://schemas.microsoft.com/office/drawing/2014/main" id="{3E2FD0AF-152D-471F-8EAF-66C52F65E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70987" y1="53716" x2="73834" y2="47900"/>
                          <a14:foregroundMark x1="73834" y1="47900" x2="71139" y2="54443"/>
                          <a14:foregroundMark x1="71139" y1="54443" x2="70775" y2="54766"/>
                          <a14:foregroundMark x1="49031" y1="68619" x2="53876" y2="64540"/>
                          <a14:foregroundMark x1="53876" y1="64540" x2="56602" y2="58078"/>
                          <a14:foregroundMark x1="56602" y1="58078" x2="56269" y2="61309"/>
                          <a14:foregroundMark x1="33919" y1="59208" x2="33919" y2="59208"/>
                          <a14:foregroundMark x1="38038" y1="66276" x2="33131" y2="69265"/>
                          <a14:foregroundMark x1="33131" y1="69265" x2="33131" y2="69265"/>
                          <a14:foregroundMark x1="34157" y1="59158" x2="33706" y2="59752"/>
                          <a14:foregroundMark x1="33919" y1="59087" x2="33411" y2="59765"/>
                          <a14:foregroundMark x1="36088" y1="59478" x2="37355" y2="59203"/>
                          <a14:foregroundMark x1="30699" y1="60650" x2="34590" y2="59804"/>
                          <a14:foregroundMark x1="32970" y1="60157" x2="34590" y2="59804"/>
                          <a14:foregroundMark x1="33872" y1="58731" x2="32969" y2="60154"/>
                          <a14:foregroundMark x1="33828" y1="59935" x2="36130" y2="57876"/>
                          <a14:backgroundMark x1="26681" y1="58441" x2="31890" y2="55331"/>
                          <a14:backgroundMark x1="34096" y1="62734" x2="33828" y2="61834"/>
                          <a14:backgroundMark x1="31890" y1="55331" x2="32944" y2="58870"/>
                          <a14:backgroundMark x1="30243" y1="60076" x2="27650" y2="58805"/>
                          <a14:backgroundMark x1="33828" y1="61834" x2="33436" y2="61642"/>
                          <a14:backgroundMark x1="38825" y1="66680" x2="43035" y2="71123"/>
                          <a14:backgroundMark x1="43035" y1="71123" x2="37250" y2="72536"/>
                          <a14:backgroundMark x1="37250" y1="72536" x2="35282" y2="71486"/>
                          <a14:backgroundMark x1="50091" y1="70073" x2="55603" y2="68134"/>
                          <a14:backgroundMark x1="55603" y1="68134" x2="58419" y2="61430"/>
                          <a14:backgroundMark x1="58419" y1="61430" x2="58934" y2="54079"/>
                          <a14:backgroundMark x1="58934" y1="54079" x2="61811" y2="48223"/>
                          <a14:backgroundMark x1="61811" y1="48223" x2="67232" y2="48384"/>
                          <a14:backgroundMark x1="67232" y1="48384" x2="69110" y2="59733"/>
                          <a14:backgroundMark x1="34911" y1="59503" x2="35282" y2="64257"/>
                          <a14:backgroundMark x1="35282" y1="64257" x2="30588" y2="61187"/>
                          <a14:backgroundMark x1="30588" y1="61187" x2="32465" y2="59006"/>
                          <a14:backgroundMark x1="34858" y1="60824" x2="32738" y2="61511"/>
                          <a14:backgroundMark x1="31981" y1="55129" x2="30497" y2="61874"/>
                          <a14:backgroundMark x1="30497" y1="61874" x2="30497" y2="61914"/>
                          <a14:backgroundMark x1="33636" y1="60491" x2="31587" y2="60582"/>
                          <a14:backgroundMark x1="35221" y1="60420" x2="33818" y2="60483"/>
                          <a14:backgroundMark x1="32919" y1="61107" x2="33041" y2="58037"/>
                          <a14:backgroundMark x1="28770" y1="61389" x2="30648" y2="60864"/>
                          <a14:backgroundMark x1="32041" y1="58885" x2="32647" y2="61834"/>
                          <a14:backgroundMark x1="32465" y1="59087" x2="33404" y2="57674"/>
                          <a14:backgroundMark x1="35009" y1="60137" x2="35857" y2="59491"/>
                          <a14:backgroundMark x1="35948" y1="59612" x2="35948" y2="59612"/>
                          <a14:backgroundMark x1="34918" y1="59814" x2="36069" y2="59410"/>
                          <a14:backgroundMark x1="31738" y1="59814" x2="30315" y2="60864"/>
                          <a14:backgroundMark x1="32071" y1="55210" x2="32526" y2="55775"/>
                          <a14:backgroundMark x1="32071" y1="55331" x2="32526" y2="55614"/>
                          <a14:backgroundMark x1="35121" y1="59315" x2="36130" y2="60824"/>
                          <a14:backgroundMark x1="32647" y1="55614" x2="34672" y2="58643"/>
                          <a14:backgroundMark x1="36130" y1="60824" x2="35978" y2="61147"/>
                          <a14:backgroundMark x1="45245" y1="64661" x2="46245" y2="65307"/>
                          <a14:backgroundMark x1="44973" y1="64136" x2="47759" y2="670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88661" y="1465327"/>
              <a:ext cx="4406225" cy="3304670"/>
            </a:xfrm>
            <a:prstGeom prst="rect">
              <a:avLst/>
            </a:prstGeom>
          </p:spPr>
        </p:pic>
        <p:pic>
          <p:nvPicPr>
            <p:cNvPr id="59" name="그림 58" descr="실외, 앉아있는, 보드, 작은이(가) 표시된 사진&#10;&#10;자동 생성된 설명">
              <a:extLst>
                <a:ext uri="{FF2B5EF4-FFF2-40B4-BE49-F238E27FC236}">
                  <a16:creationId xmlns:a16="http://schemas.microsoft.com/office/drawing/2014/main" id="{41D82777-4A7F-4C19-9C20-7B78AC6B0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76" b="89984" l="9994" r="91460">
                          <a14:foregroundMark x1="56996" y1="64984" x2="52332" y2="69467"/>
                          <a14:foregroundMark x1="52332" y1="69467" x2="50939" y2="69871"/>
                          <a14:foregroundMark x1="78770" y1="46244" x2="76317" y2="52625"/>
                          <a14:foregroundMark x1="76317" y1="52625" x2="75742" y2="53150"/>
                          <a14:foregroundMark x1="33979" y1="55008" x2="30557" y2="57391"/>
                          <a14:foregroundMark x1="43095" y1="65468" x2="38874" y2="69370"/>
                          <a14:foregroundMark x1="35494" y1="54160" x2="30648" y2="57229"/>
                          <a14:foregroundMark x1="30648" y1="57229" x2="35615" y2="55008"/>
                          <a14:foregroundMark x1="35615" y1="55008" x2="35615" y2="55008"/>
                          <a14:foregroundMark x1="33919" y1="55129" x2="30012" y2="58320"/>
                          <a14:foregroundMark x1="59873" y1="57351" x2="60842" y2="56462"/>
                          <a14:foregroundMark x1="68716" y1="44952" x2="70927" y2="46850"/>
                          <a14:foregroundMark x1="91460" y1="45598" x2="91460" y2="45598"/>
                          <a14:backgroundMark x1="30800" y1="59168" x2="30527" y2="59168"/>
                          <a14:backgroundMark x1="30588" y1="58764" x2="35766" y2="55775"/>
                          <a14:backgroundMark x1="35766" y1="55775" x2="31435" y2="59693"/>
                          <a14:backgroundMark x1="31435" y1="59693" x2="31133" y2="59128"/>
                          <a14:backgroundMark x1="63325" y1="56462" x2="63719" y2="49515"/>
                          <a14:backgroundMark x1="63719" y1="49515" x2="68898" y2="46850"/>
                          <a14:backgroundMark x1="68898" y1="46850" x2="70896" y2="53514"/>
                          <a14:backgroundMark x1="70896" y1="53514" x2="70079" y2="55331"/>
                          <a14:backgroundMark x1="37553" y1="70961" x2="40915" y2="68336"/>
                          <a14:backgroundMark x1="47668" y1="64903" x2="50091" y2="68376"/>
                          <a14:backgroundMark x1="33616" y1="46931" x2="34827" y2="4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07"/>
            <a:stretch/>
          </p:blipFill>
          <p:spPr>
            <a:xfrm>
              <a:off x="7794038" y="1465327"/>
              <a:ext cx="4898185" cy="3364798"/>
            </a:xfrm>
            <a:prstGeom prst="rect">
              <a:avLst/>
            </a:prstGeom>
          </p:spPr>
        </p:pic>
      </p:grpSp>
      <p:sp>
        <p:nvSpPr>
          <p:cNvPr id="60" name="모서리가 둥근 직사각형 35">
            <a:extLst>
              <a:ext uri="{FF2B5EF4-FFF2-40B4-BE49-F238E27FC236}">
                <a16:creationId xmlns:a16="http://schemas.microsoft.com/office/drawing/2014/main" id="{458A4878-3651-4F4C-BAC7-6A058618BE8E}"/>
              </a:ext>
            </a:extLst>
          </p:cNvPr>
          <p:cNvSpPr/>
          <p:nvPr/>
        </p:nvSpPr>
        <p:spPr bwMode="auto">
          <a:xfrm>
            <a:off x="4847990" y="1279964"/>
            <a:ext cx="2282480" cy="611377"/>
          </a:xfrm>
          <a:prstGeom prst="roundRect">
            <a:avLst/>
          </a:prstGeom>
          <a:solidFill>
            <a:schemeClr val="accent2"/>
          </a:solidFill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굴림" pitchFamily="50" charset="-127"/>
                <a:cs typeface="+mn-cs"/>
              </a:rPr>
              <a:t>System</a:t>
            </a:r>
            <a:endParaRPr kumimoji="0" lang="ko-KR" altLang="en-US" sz="15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굴림" pitchFamily="50" charset="-127"/>
              <a:cs typeface="+mn-cs"/>
            </a:endParaRPr>
          </a:p>
        </p:txBody>
      </p:sp>
      <p:cxnSp>
        <p:nvCxnSpPr>
          <p:cNvPr id="61" name="꺾인 연결선 2">
            <a:extLst>
              <a:ext uri="{FF2B5EF4-FFF2-40B4-BE49-F238E27FC236}">
                <a16:creationId xmlns:a16="http://schemas.microsoft.com/office/drawing/2014/main" id="{2D363CD9-6448-4D66-A885-F1626E2F540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06241" y="682644"/>
            <a:ext cx="1691545" cy="4125565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2">
            <a:extLst>
              <a:ext uri="{FF2B5EF4-FFF2-40B4-BE49-F238E27FC236}">
                <a16:creationId xmlns:a16="http://schemas.microsoft.com/office/drawing/2014/main" id="{D97F6C3D-0250-4535-B30E-4A1D04265DC3}"/>
              </a:ext>
            </a:extLst>
          </p:cNvPr>
          <p:cNvCxnSpPr>
            <a:cxnSpLocks/>
            <a:stCxn id="60" idx="2"/>
          </p:cNvCxnSpPr>
          <p:nvPr/>
        </p:nvCxnSpPr>
        <p:spPr>
          <a:xfrm rot="5400000">
            <a:off x="4457193" y="2070318"/>
            <a:ext cx="1711015" cy="135306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2">
            <a:extLst>
              <a:ext uri="{FF2B5EF4-FFF2-40B4-BE49-F238E27FC236}">
                <a16:creationId xmlns:a16="http://schemas.microsoft.com/office/drawing/2014/main" id="{8042FDA1-04E7-4593-BB29-3FC2F7C9C7B9}"/>
              </a:ext>
            </a:extLst>
          </p:cNvPr>
          <p:cNvCxnSpPr>
            <a:cxnSpLocks/>
            <a:stCxn id="55" idx="0"/>
            <a:endCxn id="60" idx="2"/>
          </p:cNvCxnSpPr>
          <p:nvPr/>
        </p:nvCxnSpPr>
        <p:spPr>
          <a:xfrm rot="5400000" flipH="1" flipV="1">
            <a:off x="3059109" y="652766"/>
            <a:ext cx="1691545" cy="4168697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2">
            <a:extLst>
              <a:ext uri="{FF2B5EF4-FFF2-40B4-BE49-F238E27FC236}">
                <a16:creationId xmlns:a16="http://schemas.microsoft.com/office/drawing/2014/main" id="{BE2C148C-3921-4119-8BE2-CB0376A9BFAF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30562" y="2058323"/>
            <a:ext cx="1691545" cy="1374208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18AF91F-2E4E-4A40-B816-27B57FA5DE7C}"/>
              </a:ext>
            </a:extLst>
          </p:cNvPr>
          <p:cNvSpPr txBox="1"/>
          <p:nvPr/>
        </p:nvSpPr>
        <p:spPr>
          <a:xfrm>
            <a:off x="5753888" y="2285818"/>
            <a:ext cx="17830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RF comm</a:t>
            </a:r>
          </a:p>
        </p:txBody>
      </p:sp>
    </p:spTree>
    <p:extLst>
      <p:ext uri="{BB962C8B-B14F-4D97-AF65-F5344CB8AC3E}">
        <p14:creationId xmlns:p14="http://schemas.microsoft.com/office/powerpoint/2010/main" val="4053438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01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Introduction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85071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Introduction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1D1A2-C298-4EEE-9C36-D0DD0048D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77F1C3-950D-4ADC-BF63-A63AADDE9633}"/>
              </a:ext>
            </a:extLst>
          </p:cNvPr>
          <p:cNvSpPr/>
          <p:nvPr/>
        </p:nvSpPr>
        <p:spPr>
          <a:xfrm>
            <a:off x="1251480" y="1730921"/>
            <a:ext cx="10850779" cy="3255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indent="-584200" algn="just" fontAlgn="base">
              <a:lnSpc>
                <a:spcPct val="300000"/>
              </a:lnSpc>
              <a:buAutoNum type="arabicPeriod"/>
            </a:pPr>
            <a:r>
              <a:rPr lang="ko-KR" altLang="en-US" kern="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아두이노를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이용하여 여러 대의 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AGV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제작</a:t>
            </a:r>
            <a:endParaRPr lang="en-US" altLang="ko-KR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84200" indent="-584200" algn="just" fontAlgn="base">
              <a:lnSpc>
                <a:spcPct val="300000"/>
              </a:lnSpc>
              <a:buAutoNum type="arabicPeriod"/>
            </a:pP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RF 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통신을 사용하여 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AGV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배터리 잔량 및 경로의 진행상황을 서버로 전송</a:t>
            </a:r>
            <a:endParaRPr lang="ko-KR" altLang="en-US" sz="1200" kern="0" dirty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marL="508000" indent="-508000" algn="just" fontAlgn="base">
              <a:lnSpc>
                <a:spcPct val="300000"/>
              </a:lnSpc>
              <a:buAutoNum type="arabicPeriod" startAt="3"/>
            </a:pP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구동로봇 대수에 따른 업무 처리량 극대화 알고리즘 제작</a:t>
            </a:r>
            <a:endParaRPr lang="en-US" altLang="ko-KR" sz="1200" kern="0" dirty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marL="508000" indent="-508000" algn="just" fontAlgn="base">
              <a:lnSpc>
                <a:spcPct val="300000"/>
              </a:lnSpc>
              <a:buAutoNum type="arabicPeriod" startAt="3"/>
            </a:pP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로봇의 배터리 잔량 값과 알고리즘을 통해 로봇들에게 충전 명령 전송</a:t>
            </a:r>
            <a:endParaRPr lang="ko-KR" altLang="en-US" sz="12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290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01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Introduction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85071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Introduction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1D1A2-C298-4EEE-9C36-D0DD0048D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14B5B5-0F91-442C-99C2-777383232B49}"/>
              </a:ext>
            </a:extLst>
          </p:cNvPr>
          <p:cNvSpPr txBox="1"/>
          <p:nvPr/>
        </p:nvSpPr>
        <p:spPr>
          <a:xfrm>
            <a:off x="6769358" y="2979102"/>
            <a:ext cx="17830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UART comm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B455FE-812B-4DB1-8D35-86FB184A9963}"/>
              </a:ext>
            </a:extLst>
          </p:cNvPr>
          <p:cNvGrpSpPr/>
          <p:nvPr/>
        </p:nvGrpSpPr>
        <p:grpSpPr>
          <a:xfrm>
            <a:off x="8255977" y="726613"/>
            <a:ext cx="2134388" cy="5620956"/>
            <a:chOff x="9177027" y="428802"/>
            <a:chExt cx="2134388" cy="562095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9EC9683-2226-449B-9023-F299ECC526A4}"/>
                </a:ext>
              </a:extLst>
            </p:cNvPr>
            <p:cNvGrpSpPr/>
            <p:nvPr/>
          </p:nvGrpSpPr>
          <p:grpSpPr>
            <a:xfrm>
              <a:off x="9177027" y="4419789"/>
              <a:ext cx="2130957" cy="1629969"/>
              <a:chOff x="8634728" y="3741178"/>
              <a:chExt cx="2600960" cy="1989474"/>
            </a:xfrm>
          </p:grpSpPr>
          <p:sp>
            <p:nvSpPr>
              <p:cNvPr id="34" name="모서리가 둥근 직사각형 31">
                <a:extLst>
                  <a:ext uri="{FF2B5EF4-FFF2-40B4-BE49-F238E27FC236}">
                    <a16:creationId xmlns:a16="http://schemas.microsoft.com/office/drawing/2014/main" id="{F4173249-77AD-486D-936D-52E7A33F364B}"/>
                  </a:ext>
                </a:extLst>
              </p:cNvPr>
              <p:cNvSpPr/>
              <p:nvPr/>
            </p:nvSpPr>
            <p:spPr bwMode="auto">
              <a:xfrm>
                <a:off x="8634728" y="3985017"/>
                <a:ext cx="2600960" cy="1745635"/>
              </a:xfrm>
              <a:prstGeom prst="roundRect">
                <a:avLst/>
              </a:prstGeom>
              <a:noFill/>
              <a:ln w="508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kumimoji="0" lang="ko-KR" altLang="en-US" dirty="0">
                  <a:ea typeface="굴림" pitchFamily="50" charset="-127"/>
                </a:endParaRPr>
              </a:p>
            </p:txBody>
          </p:sp>
          <p:sp>
            <p:nvSpPr>
              <p:cNvPr id="35" name="모서리가 둥근 직사각형 32">
                <a:extLst>
                  <a:ext uri="{FF2B5EF4-FFF2-40B4-BE49-F238E27FC236}">
                    <a16:creationId xmlns:a16="http://schemas.microsoft.com/office/drawing/2014/main" id="{1DBA37EE-06B9-4470-BA9E-491FE21D22C2}"/>
                  </a:ext>
                </a:extLst>
              </p:cNvPr>
              <p:cNvSpPr/>
              <p:nvPr/>
            </p:nvSpPr>
            <p:spPr bwMode="auto">
              <a:xfrm>
                <a:off x="8878568" y="4334006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Charging LED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36" name="모서리가 둥근 직사각형 35">
                <a:extLst>
                  <a:ext uri="{FF2B5EF4-FFF2-40B4-BE49-F238E27FC236}">
                    <a16:creationId xmlns:a16="http://schemas.microsoft.com/office/drawing/2014/main" id="{03FD9D40-A125-4DEE-B77E-34BDF79ECD4B}"/>
                  </a:ext>
                </a:extLst>
              </p:cNvPr>
              <p:cNvSpPr/>
              <p:nvPr/>
            </p:nvSpPr>
            <p:spPr bwMode="auto">
              <a:xfrm>
                <a:off x="9176595" y="3741178"/>
                <a:ext cx="1517227" cy="40639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lnSpcReduction="10000"/>
              </a:bodyPr>
              <a:lstStyle/>
              <a:p>
                <a:pPr algn="ctr" eaLnBrk="1" hangingPunct="1">
                  <a:defRPr/>
                </a:pPr>
                <a:r>
                  <a:rPr lang="en-US" altLang="ko-KR" sz="1500" b="1" spc="300" dirty="0">
                    <a:solidFill>
                      <a:schemeClr val="tx1"/>
                    </a:solidFill>
                    <a:ea typeface="굴림" pitchFamily="50" charset="-127"/>
                  </a:rPr>
                  <a:t>Map</a:t>
                </a:r>
                <a:endParaRPr kumimoji="0" lang="ko-KR" altLang="en-US" sz="15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37" name="모서리가 둥근 직사각형 32">
                <a:extLst>
                  <a:ext uri="{FF2B5EF4-FFF2-40B4-BE49-F238E27FC236}">
                    <a16:creationId xmlns:a16="http://schemas.microsoft.com/office/drawing/2014/main" id="{032CD111-6DCE-47EA-BB7A-0BFFF2D5012B}"/>
                  </a:ext>
                </a:extLst>
              </p:cNvPr>
              <p:cNvSpPr/>
              <p:nvPr/>
            </p:nvSpPr>
            <p:spPr bwMode="auto">
              <a:xfrm>
                <a:off x="8878568" y="5003677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Working LED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39F6BAB-516A-4D1E-A2D7-96FBB62C247B}"/>
                </a:ext>
              </a:extLst>
            </p:cNvPr>
            <p:cNvCxnSpPr>
              <a:cxnSpLocks/>
              <a:stCxn id="30" idx="3"/>
              <a:endCxn id="25" idx="3"/>
            </p:cNvCxnSpPr>
            <p:nvPr/>
          </p:nvCxnSpPr>
          <p:spPr>
            <a:xfrm flipH="1" flipV="1">
              <a:off x="11108600" y="1088443"/>
              <a:ext cx="2716" cy="1947487"/>
            </a:xfrm>
            <a:prstGeom prst="bentConnector3">
              <a:avLst>
                <a:gd name="adj1" fmla="val -23720066"/>
              </a:avLst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1D226512-2A8D-41B8-A8B7-EE96C8067E2F}"/>
                </a:ext>
              </a:extLst>
            </p:cNvPr>
            <p:cNvCxnSpPr>
              <a:stCxn id="32" idx="3"/>
              <a:endCxn id="35" idx="3"/>
            </p:cNvCxnSpPr>
            <p:nvPr/>
          </p:nvCxnSpPr>
          <p:spPr>
            <a:xfrm flipH="1">
              <a:off x="11108207" y="3639632"/>
              <a:ext cx="3109" cy="1461474"/>
            </a:xfrm>
            <a:prstGeom prst="bentConnector3">
              <a:avLst>
                <a:gd name="adj1" fmla="val -21523802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C27359C5-7D53-41D0-836C-EAFD556070DF}"/>
                </a:ext>
              </a:extLst>
            </p:cNvPr>
            <p:cNvCxnSpPr>
              <a:stCxn id="32" idx="3"/>
              <a:endCxn id="37" idx="3"/>
            </p:cNvCxnSpPr>
            <p:nvPr/>
          </p:nvCxnSpPr>
          <p:spPr>
            <a:xfrm flipH="1">
              <a:off x="11108207" y="3639632"/>
              <a:ext cx="3109" cy="2010133"/>
            </a:xfrm>
            <a:prstGeom prst="bentConnector3">
              <a:avLst>
                <a:gd name="adj1" fmla="val -21523802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39A7EE2-042D-4829-BAB8-195E580B3224}"/>
                </a:ext>
              </a:extLst>
            </p:cNvPr>
            <p:cNvGrpSpPr/>
            <p:nvPr/>
          </p:nvGrpSpPr>
          <p:grpSpPr>
            <a:xfrm>
              <a:off x="9177027" y="2376461"/>
              <a:ext cx="2134388" cy="1620778"/>
              <a:chOff x="4855945" y="2693428"/>
              <a:chExt cx="2600960" cy="1975076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35DB50DD-5992-4197-B0C0-5BCCEE53B73E}"/>
                  </a:ext>
                </a:extLst>
              </p:cNvPr>
              <p:cNvSpPr/>
              <p:nvPr/>
            </p:nvSpPr>
            <p:spPr bwMode="auto">
              <a:xfrm>
                <a:off x="4855945" y="2937267"/>
                <a:ext cx="2600960" cy="1731237"/>
              </a:xfrm>
              <a:prstGeom prst="roundRect">
                <a:avLst/>
              </a:prstGeom>
              <a:noFill/>
              <a:ln w="508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kumimoji="0" lang="ko-KR" altLang="en-US" dirty="0">
                  <a:ea typeface="굴림" pitchFamily="50" charset="-127"/>
                </a:endParaRPr>
              </a:p>
            </p:txBody>
          </p:sp>
          <p:sp>
            <p:nvSpPr>
              <p:cNvPr id="30" name="모서리가 둥근 직사각형 32">
                <a:extLst>
                  <a:ext uri="{FF2B5EF4-FFF2-40B4-BE49-F238E27FC236}">
                    <a16:creationId xmlns:a16="http://schemas.microsoft.com/office/drawing/2014/main" id="{AD9049A5-18C2-4844-B468-704F65AE3F12}"/>
                  </a:ext>
                </a:extLst>
              </p:cNvPr>
              <p:cNvSpPr/>
              <p:nvPr/>
            </p:nvSpPr>
            <p:spPr bwMode="auto">
              <a:xfrm>
                <a:off x="5099785" y="3258296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Transfer data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31" name="모서리가 둥근 직사각형 35">
                <a:extLst>
                  <a:ext uri="{FF2B5EF4-FFF2-40B4-BE49-F238E27FC236}">
                    <a16:creationId xmlns:a16="http://schemas.microsoft.com/office/drawing/2014/main" id="{E704FAEB-B49B-4C23-8061-F344A18AB759}"/>
                  </a:ext>
                </a:extLst>
              </p:cNvPr>
              <p:cNvSpPr/>
              <p:nvPr/>
            </p:nvSpPr>
            <p:spPr bwMode="auto">
              <a:xfrm>
                <a:off x="5397812" y="2693428"/>
                <a:ext cx="1517227" cy="40639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lnSpcReduction="10000"/>
              </a:bodyPr>
              <a:lstStyle/>
              <a:p>
                <a:pPr algn="ctr" eaLnBrk="1" hangingPunct="1">
                  <a:defRPr/>
                </a:pPr>
                <a:r>
                  <a:rPr lang="en-US" altLang="ko-KR" sz="1500" b="1" spc="300" dirty="0" err="1">
                    <a:solidFill>
                      <a:schemeClr val="tx1"/>
                    </a:solidFill>
                    <a:ea typeface="굴림" pitchFamily="50" charset="-127"/>
                  </a:rPr>
                  <a:t>arduino</a:t>
                </a:r>
                <a:endParaRPr kumimoji="0" lang="ko-KR" altLang="en-US" sz="15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32" name="모서리가 둥근 직사각형 32">
                <a:extLst>
                  <a:ext uri="{FF2B5EF4-FFF2-40B4-BE49-F238E27FC236}">
                    <a16:creationId xmlns:a16="http://schemas.microsoft.com/office/drawing/2014/main" id="{2C1A5AAE-3055-4892-A2F6-106EB5E8A2B8}"/>
                  </a:ext>
                </a:extLst>
              </p:cNvPr>
              <p:cNvSpPr/>
              <p:nvPr/>
            </p:nvSpPr>
            <p:spPr bwMode="auto">
              <a:xfrm>
                <a:off x="5099785" y="3993965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Map control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CC400C9E-55F3-4953-AE70-ED7205FCCF5A}"/>
                  </a:ext>
                </a:extLst>
              </p:cNvPr>
              <p:cNvCxnSpPr>
                <a:stCxn id="30" idx="2"/>
                <a:endCxn id="32" idx="0"/>
              </p:cNvCxnSpPr>
              <p:nvPr/>
            </p:nvCxnSpPr>
            <p:spPr>
              <a:xfrm>
                <a:off x="6156425" y="3735816"/>
                <a:ext cx="0" cy="258149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8688E5B-6ECE-46F4-A7CA-1191898A7EFD}"/>
                </a:ext>
              </a:extLst>
            </p:cNvPr>
            <p:cNvGrpSpPr/>
            <p:nvPr/>
          </p:nvGrpSpPr>
          <p:grpSpPr>
            <a:xfrm>
              <a:off x="9177027" y="428802"/>
              <a:ext cx="2131390" cy="1618502"/>
              <a:chOff x="8634727" y="1435399"/>
              <a:chExt cx="2600960" cy="1975077"/>
            </a:xfrm>
          </p:grpSpPr>
          <p:sp>
            <p:nvSpPr>
              <p:cNvPr id="24" name="모서리가 둥근 직사각형 31">
                <a:extLst>
                  <a:ext uri="{FF2B5EF4-FFF2-40B4-BE49-F238E27FC236}">
                    <a16:creationId xmlns:a16="http://schemas.microsoft.com/office/drawing/2014/main" id="{8CD610CF-183B-49B1-98B1-C75A81D7BE5C}"/>
                  </a:ext>
                </a:extLst>
              </p:cNvPr>
              <p:cNvSpPr/>
              <p:nvPr/>
            </p:nvSpPr>
            <p:spPr bwMode="auto">
              <a:xfrm>
                <a:off x="8634727" y="1679239"/>
                <a:ext cx="2600960" cy="1731237"/>
              </a:xfrm>
              <a:prstGeom prst="roundRect">
                <a:avLst/>
              </a:prstGeom>
              <a:noFill/>
              <a:ln w="508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kumimoji="0" lang="ko-KR" altLang="en-US" dirty="0">
                  <a:ea typeface="굴림" pitchFamily="50" charset="-127"/>
                </a:endParaRPr>
              </a:p>
            </p:txBody>
          </p:sp>
          <p:sp>
            <p:nvSpPr>
              <p:cNvPr id="25" name="모서리가 둥근 직사각형 32">
                <a:extLst>
                  <a:ext uri="{FF2B5EF4-FFF2-40B4-BE49-F238E27FC236}">
                    <a16:creationId xmlns:a16="http://schemas.microsoft.com/office/drawing/2014/main" id="{59116E16-A867-48AA-A8FF-B2A5ECE2BA90}"/>
                  </a:ext>
                </a:extLst>
              </p:cNvPr>
              <p:cNvSpPr/>
              <p:nvPr/>
            </p:nvSpPr>
            <p:spPr bwMode="auto">
              <a:xfrm>
                <a:off x="8878568" y="2001606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C</a:t>
                </a: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ount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26" name="모서리가 둥근 직사각형 35">
                <a:extLst>
                  <a:ext uri="{FF2B5EF4-FFF2-40B4-BE49-F238E27FC236}">
                    <a16:creationId xmlns:a16="http://schemas.microsoft.com/office/drawing/2014/main" id="{2E544516-E91B-479E-90E1-747BDFFD9B1F}"/>
                  </a:ext>
                </a:extLst>
              </p:cNvPr>
              <p:cNvSpPr/>
              <p:nvPr/>
            </p:nvSpPr>
            <p:spPr bwMode="auto">
              <a:xfrm>
                <a:off x="9176595" y="1435399"/>
                <a:ext cx="1517227" cy="40639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62500" lnSpcReduction="20000"/>
              </a:bodyPr>
              <a:lstStyle/>
              <a:p>
                <a:pPr algn="ctr" eaLnBrk="1" hangingPunct="1">
                  <a:defRPr/>
                </a:pPr>
                <a:r>
                  <a:rPr lang="en-US" altLang="ko-KR" sz="1500" b="1" spc="300" dirty="0" err="1">
                    <a:solidFill>
                      <a:schemeClr val="tx1"/>
                    </a:solidFill>
                    <a:ea typeface="굴림" pitchFamily="50" charset="-127"/>
                  </a:rPr>
                  <a:t>Linetracer</a:t>
                </a:r>
                <a:endParaRPr kumimoji="0" lang="ko-KR" altLang="en-US" sz="15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27" name="모서리가 둥근 직사각형 32">
                <a:extLst>
                  <a:ext uri="{FF2B5EF4-FFF2-40B4-BE49-F238E27FC236}">
                    <a16:creationId xmlns:a16="http://schemas.microsoft.com/office/drawing/2014/main" id="{B208C1D2-D5DF-49D1-BAFB-22B8A999F40E}"/>
                  </a:ext>
                </a:extLst>
              </p:cNvPr>
              <p:cNvSpPr/>
              <p:nvPr/>
            </p:nvSpPr>
            <p:spPr bwMode="auto">
              <a:xfrm>
                <a:off x="8878568" y="2688504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Move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34A9A54F-6BA3-41EF-B897-D8727714960B}"/>
                  </a:ext>
                </a:extLst>
              </p:cNvPr>
              <p:cNvCxnSpPr>
                <a:stCxn id="25" idx="2"/>
                <a:endCxn id="27" idx="0"/>
              </p:cNvCxnSpPr>
              <p:nvPr/>
            </p:nvCxnSpPr>
            <p:spPr>
              <a:xfrm>
                <a:off x="9935208" y="2479126"/>
                <a:ext cx="0" cy="209378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모서리가 둥근 직사각형 65">
            <a:extLst>
              <a:ext uri="{FF2B5EF4-FFF2-40B4-BE49-F238E27FC236}">
                <a16:creationId xmlns:a16="http://schemas.microsoft.com/office/drawing/2014/main" id="{DC577451-DF65-4E42-B36B-1D915445437C}"/>
              </a:ext>
            </a:extLst>
          </p:cNvPr>
          <p:cNvSpPr/>
          <p:nvPr/>
        </p:nvSpPr>
        <p:spPr bwMode="auto">
          <a:xfrm>
            <a:off x="963992" y="1792670"/>
            <a:ext cx="6101825" cy="4505388"/>
          </a:xfrm>
          <a:prstGeom prst="round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endParaRPr kumimoji="0" lang="ko-KR" altLang="en-US" dirty="0">
              <a:ea typeface="굴림" pitchFamily="50" charset="-127"/>
            </a:endParaRP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09B9AFEA-31C2-4EC5-BABA-727B70371185}"/>
              </a:ext>
            </a:extLst>
          </p:cNvPr>
          <p:cNvSpPr/>
          <p:nvPr/>
        </p:nvSpPr>
        <p:spPr bwMode="auto">
          <a:xfrm>
            <a:off x="2464630" y="1473869"/>
            <a:ext cx="2282480" cy="611377"/>
          </a:xfrm>
          <a:prstGeom prst="roundRect">
            <a:avLst/>
          </a:prstGeom>
          <a:solidFill>
            <a:schemeClr val="accent2"/>
          </a:solidFill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ko-KR" sz="1500" b="1" spc="300" dirty="0">
                <a:solidFill>
                  <a:schemeClr val="tx1"/>
                </a:solidFill>
                <a:ea typeface="굴림" pitchFamily="50" charset="-127"/>
              </a:rPr>
              <a:t>System</a:t>
            </a:r>
            <a:endParaRPr kumimoji="0" lang="ko-KR" altLang="en-US" sz="15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sp>
        <p:nvSpPr>
          <p:cNvPr id="40" name="모서리가 둥근 직사각형 31">
            <a:extLst>
              <a:ext uri="{FF2B5EF4-FFF2-40B4-BE49-F238E27FC236}">
                <a16:creationId xmlns:a16="http://schemas.microsoft.com/office/drawing/2014/main" id="{1D08D1BA-3E08-4959-BEFA-DBCF29613A4D}"/>
              </a:ext>
            </a:extLst>
          </p:cNvPr>
          <p:cNvSpPr/>
          <p:nvPr/>
        </p:nvSpPr>
        <p:spPr bwMode="auto">
          <a:xfrm>
            <a:off x="1274167" y="2307444"/>
            <a:ext cx="2465343" cy="3710246"/>
          </a:xfrm>
          <a:prstGeom prst="round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endParaRPr kumimoji="0" lang="ko-KR" altLang="en-US" dirty="0">
              <a:ea typeface="굴림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F981A0A-1AAE-4ABC-8F9C-629D05196983}"/>
              </a:ext>
            </a:extLst>
          </p:cNvPr>
          <p:cNvGrpSpPr/>
          <p:nvPr/>
        </p:nvGrpSpPr>
        <p:grpSpPr>
          <a:xfrm>
            <a:off x="1538160" y="2639146"/>
            <a:ext cx="1937355" cy="2977101"/>
            <a:chOff x="1714498" y="2639146"/>
            <a:chExt cx="1937355" cy="2977101"/>
          </a:xfrm>
        </p:grpSpPr>
        <p:sp>
          <p:nvSpPr>
            <p:cNvPr id="42" name="모서리가 둥근 직사각형 28">
              <a:extLst>
                <a:ext uri="{FF2B5EF4-FFF2-40B4-BE49-F238E27FC236}">
                  <a16:creationId xmlns:a16="http://schemas.microsoft.com/office/drawing/2014/main" id="{C0A3AD5E-5D1C-4F43-9B35-DBD35282B759}"/>
                </a:ext>
              </a:extLst>
            </p:cNvPr>
            <p:cNvSpPr/>
            <p:nvPr/>
          </p:nvSpPr>
          <p:spPr bwMode="auto">
            <a:xfrm>
              <a:off x="1720486" y="5152015"/>
              <a:ext cx="1931367" cy="464232"/>
            </a:xfrm>
            <a:prstGeom prst="round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defRPr/>
              </a:pPr>
              <a:r>
                <a:rPr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Work Pool</a:t>
              </a:r>
              <a:endParaRPr kumimoji="0" lang="ko-KR" altLang="en-US" sz="1200" b="1" spc="300" dirty="0">
                <a:solidFill>
                  <a:schemeClr val="tx1"/>
                </a:solidFill>
                <a:ea typeface="굴림" pitchFamily="50" charset="-127"/>
              </a:endParaRPr>
            </a:p>
          </p:txBody>
        </p:sp>
        <p:sp>
          <p:nvSpPr>
            <p:cNvPr id="43" name="모서리가 둥근 직사각형 28">
              <a:extLst>
                <a:ext uri="{FF2B5EF4-FFF2-40B4-BE49-F238E27FC236}">
                  <a16:creationId xmlns:a16="http://schemas.microsoft.com/office/drawing/2014/main" id="{845554B8-43E2-409F-8890-77270A5ED557}"/>
                </a:ext>
              </a:extLst>
            </p:cNvPr>
            <p:cNvSpPr/>
            <p:nvPr/>
          </p:nvSpPr>
          <p:spPr bwMode="auto">
            <a:xfrm>
              <a:off x="1717572" y="2639146"/>
              <a:ext cx="1931367" cy="464232"/>
            </a:xfrm>
            <a:prstGeom prst="round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normAutofit fontScale="92500" lnSpcReduction="10000"/>
            </a:bodyPr>
            <a:lstStyle/>
            <a:p>
              <a:pPr algn="ctr" eaLnBrk="1" hangingPunct="1">
                <a:defRPr/>
              </a:pPr>
              <a:r>
                <a:rPr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Battery-</a:t>
              </a:r>
              <a:r>
                <a:rPr lang="en-US" altLang="ko-KR" sz="1200" b="1" spc="300" dirty="0" err="1">
                  <a:solidFill>
                    <a:schemeClr val="tx1"/>
                  </a:solidFill>
                  <a:ea typeface="굴림" pitchFamily="50" charset="-127"/>
                </a:rPr>
                <a:t>Dist</a:t>
              </a:r>
              <a:endParaRPr lang="en-US" altLang="ko-KR" sz="1200" b="1" spc="300" dirty="0">
                <a:solidFill>
                  <a:schemeClr val="tx1"/>
                </a:solidFill>
                <a:ea typeface="굴림" pitchFamily="50" charset="-127"/>
              </a:endParaRPr>
            </a:p>
            <a:p>
              <a:pPr algn="ctr" eaLnBrk="1" hangingPunct="1">
                <a:defRPr/>
              </a:pPr>
              <a:r>
                <a:rPr kumimoji="0"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exchange</a:t>
              </a:r>
              <a:endParaRPr kumimoji="0" lang="ko-KR" altLang="en-US" sz="1200" b="1" spc="300" dirty="0">
                <a:solidFill>
                  <a:schemeClr val="tx1"/>
                </a:solidFill>
                <a:ea typeface="굴림" pitchFamily="50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6EABC80-62D4-42F7-A0F5-60A0CD6979AF}"/>
                </a:ext>
              </a:extLst>
            </p:cNvPr>
            <p:cNvCxnSpPr>
              <a:cxnSpLocks/>
              <a:stCxn id="43" idx="2"/>
              <a:endCxn id="42" idx="0"/>
            </p:cNvCxnSpPr>
            <p:nvPr/>
          </p:nvCxnSpPr>
          <p:spPr>
            <a:xfrm>
              <a:off x="2683256" y="3103378"/>
              <a:ext cx="2914" cy="204863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28">
              <a:extLst>
                <a:ext uri="{FF2B5EF4-FFF2-40B4-BE49-F238E27FC236}">
                  <a16:creationId xmlns:a16="http://schemas.microsoft.com/office/drawing/2014/main" id="{CF604C92-6DD7-4492-95D7-CE505AE80CC8}"/>
                </a:ext>
              </a:extLst>
            </p:cNvPr>
            <p:cNvSpPr/>
            <p:nvPr/>
          </p:nvSpPr>
          <p:spPr bwMode="auto">
            <a:xfrm>
              <a:off x="1714498" y="3333741"/>
              <a:ext cx="1931367" cy="1562769"/>
            </a:xfrm>
            <a:prstGeom prst="round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defRPr/>
              </a:pPr>
              <a:r>
                <a:rPr kumimoji="0"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Work/Charge</a:t>
              </a:r>
            </a:p>
            <a:p>
              <a:pPr algn="ctr" eaLnBrk="1" hangingPunct="1">
                <a:defRPr/>
              </a:pPr>
              <a:r>
                <a:rPr kumimoji="0"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Decider</a:t>
              </a:r>
              <a:endParaRPr kumimoji="0" lang="ko-KR" altLang="en-US" sz="1200" b="1" spc="300" dirty="0">
                <a:solidFill>
                  <a:schemeClr val="tx1"/>
                </a:solidFill>
                <a:ea typeface="굴림" pitchFamily="50" charset="-127"/>
              </a:endParaRPr>
            </a:p>
          </p:txBody>
        </p:sp>
      </p:grpSp>
      <p:sp>
        <p:nvSpPr>
          <p:cNvPr id="46" name="모서리가 둥근 직사각형 31">
            <a:extLst>
              <a:ext uri="{FF2B5EF4-FFF2-40B4-BE49-F238E27FC236}">
                <a16:creationId xmlns:a16="http://schemas.microsoft.com/office/drawing/2014/main" id="{0016140E-6862-4E40-8A62-84D50F4409A3}"/>
              </a:ext>
            </a:extLst>
          </p:cNvPr>
          <p:cNvSpPr/>
          <p:nvPr/>
        </p:nvSpPr>
        <p:spPr bwMode="auto">
          <a:xfrm>
            <a:off x="4093467" y="2307444"/>
            <a:ext cx="2601789" cy="3710246"/>
          </a:xfrm>
          <a:prstGeom prst="round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endParaRPr kumimoji="0" lang="ko-KR" altLang="en-US" dirty="0">
              <a:ea typeface="굴림" pitchFamily="50" charset="-127"/>
            </a:endParaRPr>
          </a:p>
        </p:txBody>
      </p:sp>
      <p:sp>
        <p:nvSpPr>
          <p:cNvPr id="47" name="모서리가 둥근 직사각형 35">
            <a:extLst>
              <a:ext uri="{FF2B5EF4-FFF2-40B4-BE49-F238E27FC236}">
                <a16:creationId xmlns:a16="http://schemas.microsoft.com/office/drawing/2014/main" id="{698E6D8E-F926-4854-8B1C-9936A376187E}"/>
              </a:ext>
            </a:extLst>
          </p:cNvPr>
          <p:cNvSpPr/>
          <p:nvPr/>
        </p:nvSpPr>
        <p:spPr bwMode="auto">
          <a:xfrm>
            <a:off x="4705630" y="2120905"/>
            <a:ext cx="1421179" cy="380672"/>
          </a:xfrm>
          <a:prstGeom prst="roundRect">
            <a:avLst/>
          </a:prstGeom>
          <a:solidFill>
            <a:schemeClr val="accent2"/>
          </a:solidFill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ko-KR" sz="1500" b="1" spc="300" dirty="0">
                <a:solidFill>
                  <a:schemeClr val="tx1"/>
                </a:solidFill>
                <a:ea typeface="굴림" pitchFamily="50" charset="-127"/>
              </a:rPr>
              <a:t>Car</a:t>
            </a:r>
            <a:endParaRPr kumimoji="0" lang="ko-KR" altLang="en-US" sz="15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sp>
        <p:nvSpPr>
          <p:cNvPr id="48" name="모서리가 둥근 직사각형 28">
            <a:extLst>
              <a:ext uri="{FF2B5EF4-FFF2-40B4-BE49-F238E27FC236}">
                <a16:creationId xmlns:a16="http://schemas.microsoft.com/office/drawing/2014/main" id="{0B5F4BF4-0BB8-4B55-9171-32AA9349EF05}"/>
              </a:ext>
            </a:extLst>
          </p:cNvPr>
          <p:cNvSpPr/>
          <p:nvPr/>
        </p:nvSpPr>
        <p:spPr bwMode="auto">
          <a:xfrm>
            <a:off x="4450535" y="3626317"/>
            <a:ext cx="1931367" cy="1084348"/>
          </a:xfrm>
          <a:prstGeom prst="roundRect">
            <a:avLst/>
          </a:prstGeom>
          <a:solidFill>
            <a:schemeClr val="accent4">
              <a:lumMod val="85000"/>
              <a:lumOff val="1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ko-KR" sz="1200" b="1" spc="300" dirty="0">
                <a:solidFill>
                  <a:schemeClr val="tx1"/>
                </a:solidFill>
                <a:ea typeface="굴림" pitchFamily="50" charset="-127"/>
              </a:rPr>
              <a:t>Status</a:t>
            </a:r>
            <a:endParaRPr kumimoji="0" lang="ko-KR" altLang="en-US" sz="12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sp>
        <p:nvSpPr>
          <p:cNvPr id="49" name="모서리가 둥근 직사각형 28">
            <a:extLst>
              <a:ext uri="{FF2B5EF4-FFF2-40B4-BE49-F238E27FC236}">
                <a16:creationId xmlns:a16="http://schemas.microsoft.com/office/drawing/2014/main" id="{4750DC52-962A-452E-A049-F470A786894F}"/>
              </a:ext>
            </a:extLst>
          </p:cNvPr>
          <p:cNvSpPr/>
          <p:nvPr/>
        </p:nvSpPr>
        <p:spPr bwMode="auto">
          <a:xfrm>
            <a:off x="4450536" y="2639146"/>
            <a:ext cx="1931366" cy="464232"/>
          </a:xfrm>
          <a:prstGeom prst="roundRect">
            <a:avLst/>
          </a:prstGeom>
          <a:solidFill>
            <a:schemeClr val="accent4">
              <a:lumMod val="85000"/>
              <a:lumOff val="1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ko-KR" sz="1200" b="1" spc="300" dirty="0">
                <a:solidFill>
                  <a:schemeClr val="tx1"/>
                </a:solidFill>
                <a:ea typeface="굴림" pitchFamily="50" charset="-127"/>
              </a:rPr>
              <a:t>Work checking</a:t>
            </a:r>
            <a:endParaRPr kumimoji="0" lang="ko-KR" altLang="en-US" sz="12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sp>
        <p:nvSpPr>
          <p:cNvPr id="50" name="모서리가 둥근 직사각형 21">
            <a:extLst>
              <a:ext uri="{FF2B5EF4-FFF2-40B4-BE49-F238E27FC236}">
                <a16:creationId xmlns:a16="http://schemas.microsoft.com/office/drawing/2014/main" id="{C4810135-F863-44AE-AEC0-77B2652CAE5D}"/>
              </a:ext>
            </a:extLst>
          </p:cNvPr>
          <p:cNvSpPr/>
          <p:nvPr/>
        </p:nvSpPr>
        <p:spPr bwMode="auto">
          <a:xfrm>
            <a:off x="4450536" y="5173143"/>
            <a:ext cx="1931367" cy="464232"/>
          </a:xfrm>
          <a:prstGeom prst="roundRect">
            <a:avLst/>
          </a:prstGeom>
          <a:solidFill>
            <a:schemeClr val="accent4">
              <a:lumMod val="85000"/>
              <a:lumOff val="1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kumimoji="0" lang="en-US" altLang="ko-KR" sz="1200" b="1" spc="300" dirty="0">
                <a:solidFill>
                  <a:schemeClr val="tx1"/>
                </a:solidFill>
                <a:ea typeface="굴림" pitchFamily="50" charset="-127"/>
              </a:rPr>
              <a:t>Route che</a:t>
            </a:r>
            <a:r>
              <a:rPr lang="en-US" altLang="ko-KR" sz="1200" b="1" spc="300" dirty="0">
                <a:solidFill>
                  <a:schemeClr val="tx1"/>
                </a:solidFill>
                <a:ea typeface="굴림" pitchFamily="50" charset="-127"/>
              </a:rPr>
              <a:t>cking</a:t>
            </a:r>
            <a:endParaRPr kumimoji="0" lang="ko-KR" altLang="en-US" sz="12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905B508-3025-4EE5-AFA5-B714B731613B}"/>
              </a:ext>
            </a:extLst>
          </p:cNvPr>
          <p:cNvCxnSpPr>
            <a:stCxn id="50" idx="0"/>
            <a:endCxn id="48" idx="2"/>
          </p:cNvCxnSpPr>
          <p:nvPr/>
        </p:nvCxnSpPr>
        <p:spPr>
          <a:xfrm flipH="1" flipV="1">
            <a:off x="5416219" y="4710665"/>
            <a:ext cx="1" cy="46247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2">
            <a:extLst>
              <a:ext uri="{FF2B5EF4-FFF2-40B4-BE49-F238E27FC236}">
                <a16:creationId xmlns:a16="http://schemas.microsoft.com/office/drawing/2014/main" id="{7574BC6E-1066-4CB3-A7C1-BA74395133C5}"/>
              </a:ext>
            </a:extLst>
          </p:cNvPr>
          <p:cNvCxnSpPr>
            <a:stCxn id="50" idx="3"/>
            <a:endCxn id="30" idx="1"/>
          </p:cNvCxnSpPr>
          <p:nvPr/>
        </p:nvCxnSpPr>
        <p:spPr>
          <a:xfrm flipV="1">
            <a:off x="6381903" y="3333741"/>
            <a:ext cx="2074173" cy="2071518"/>
          </a:xfrm>
          <a:prstGeom prst="bentConnector3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209B53F-9D36-4FBB-806C-93231A68A267}"/>
              </a:ext>
            </a:extLst>
          </p:cNvPr>
          <p:cNvCxnSpPr>
            <a:stCxn id="49" idx="1"/>
            <a:endCxn id="43" idx="3"/>
          </p:cNvCxnSpPr>
          <p:nvPr/>
        </p:nvCxnSpPr>
        <p:spPr>
          <a:xfrm flipH="1">
            <a:off x="3472601" y="2871262"/>
            <a:ext cx="9779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119">
            <a:extLst>
              <a:ext uri="{FF2B5EF4-FFF2-40B4-BE49-F238E27FC236}">
                <a16:creationId xmlns:a16="http://schemas.microsoft.com/office/drawing/2014/main" id="{72789C21-D409-48A7-8571-EC8D2BF44308}"/>
              </a:ext>
            </a:extLst>
          </p:cNvPr>
          <p:cNvCxnSpPr>
            <a:stCxn id="42" idx="3"/>
            <a:endCxn id="48" idx="1"/>
          </p:cNvCxnSpPr>
          <p:nvPr/>
        </p:nvCxnSpPr>
        <p:spPr>
          <a:xfrm flipV="1">
            <a:off x="3475515" y="4168491"/>
            <a:ext cx="975020" cy="1215640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439E23D-9247-4C47-A408-17A922FA712F}"/>
              </a:ext>
            </a:extLst>
          </p:cNvPr>
          <p:cNvCxnSpPr>
            <a:stCxn id="48" idx="0"/>
            <a:endCxn id="49" idx="2"/>
          </p:cNvCxnSpPr>
          <p:nvPr/>
        </p:nvCxnSpPr>
        <p:spPr>
          <a:xfrm flipV="1">
            <a:off x="5416219" y="3103378"/>
            <a:ext cx="0" cy="52293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2">
            <a:extLst>
              <a:ext uri="{FF2B5EF4-FFF2-40B4-BE49-F238E27FC236}">
                <a16:creationId xmlns:a16="http://schemas.microsoft.com/office/drawing/2014/main" id="{E9DC0933-9D46-4DFA-9978-763C6163472B}"/>
              </a:ext>
            </a:extLst>
          </p:cNvPr>
          <p:cNvCxnSpPr>
            <a:cxnSpLocks/>
            <a:stCxn id="48" idx="3"/>
            <a:endCxn id="30" idx="1"/>
          </p:cNvCxnSpPr>
          <p:nvPr/>
        </p:nvCxnSpPr>
        <p:spPr>
          <a:xfrm flipV="1">
            <a:off x="6381902" y="3333741"/>
            <a:ext cx="2074174" cy="83475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0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Schedule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Current Process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2" name="최종 프로젝트 영상">
            <a:hlinkClick r:id="" action="ppaction://media"/>
            <a:extLst>
              <a:ext uri="{FF2B5EF4-FFF2-40B4-BE49-F238E27FC236}">
                <a16:creationId xmlns:a16="http://schemas.microsoft.com/office/drawing/2014/main" id="{B19A4047-7324-463B-9284-F5A6F90A2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9342" y="1197309"/>
            <a:ext cx="9009776" cy="50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Schedule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Current Process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2" name="최종 프로젝트 영상">
            <a:hlinkClick r:id="" action="ppaction://media"/>
            <a:extLst>
              <a:ext uri="{FF2B5EF4-FFF2-40B4-BE49-F238E27FC236}">
                <a16:creationId xmlns:a16="http://schemas.microsoft.com/office/drawing/2014/main" id="{B19A4047-7324-463B-9284-F5A6F90A2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9342" y="1197309"/>
            <a:ext cx="9009776" cy="50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2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Schedule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Current Process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2" name="aaaa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3401" y="1199592"/>
            <a:ext cx="9005717" cy="50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2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03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Occurred Problem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Occurred Problem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460B65-1988-4C92-B31F-9D5D9AC4AF77}"/>
              </a:ext>
            </a:extLst>
          </p:cNvPr>
          <p:cNvSpPr txBox="1"/>
          <p:nvPr/>
        </p:nvSpPr>
        <p:spPr>
          <a:xfrm>
            <a:off x="393999" y="1982122"/>
            <a:ext cx="5603389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#</a:t>
            </a:r>
            <a:r>
              <a:rPr lang="ko-KR" altLang="en-US" sz="2400" dirty="0">
                <a:solidFill>
                  <a:schemeClr val="bg1"/>
                </a:solidFill>
              </a:rPr>
              <a:t> 하드웨어 제어의 불안정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# 1:N </a:t>
            </a:r>
            <a:r>
              <a:rPr lang="ko-KR" altLang="en-US" sz="2400" dirty="0">
                <a:solidFill>
                  <a:schemeClr val="bg1"/>
                </a:solidFill>
              </a:rPr>
              <a:t>통신의 불안정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# </a:t>
            </a:r>
            <a:r>
              <a:rPr lang="ko-KR" altLang="en-US" sz="2400" dirty="0">
                <a:solidFill>
                  <a:schemeClr val="bg1"/>
                </a:solidFill>
              </a:rPr>
              <a:t>소스 통합의 어려움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8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729</Words>
  <Application>Microsoft Office PowerPoint</Application>
  <PresentationFormat>와이드스크린</PresentationFormat>
  <Paragraphs>235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Braxton</vt:lpstr>
      <vt:lpstr>HY헤드라인M</vt:lpstr>
      <vt:lpstr>굴림</vt:lpstr>
      <vt:lpstr>나눔스퀘어라운드 Bold</vt:lpstr>
      <vt:lpstr>맑은 고딕</vt:lpstr>
      <vt:lpstr>함초롬바탕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 hana</dc:creator>
  <cp:lastModifiedBy>Windows 사용자</cp:lastModifiedBy>
  <cp:revision>68</cp:revision>
  <dcterms:created xsi:type="dcterms:W3CDTF">2018-09-04T13:26:51Z</dcterms:created>
  <dcterms:modified xsi:type="dcterms:W3CDTF">2019-10-25T07:44:17Z</dcterms:modified>
</cp:coreProperties>
</file>